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handoutMasterIdLst>
    <p:handoutMasterId r:id="rId4"/>
  </p:handoutMasterIdLst>
  <p:sldIdLst>
    <p:sldId id="257" r:id="rId2"/>
  </p:sldIdLst>
  <p:sldSz cx="21945600" cy="18745200"/>
  <p:notesSz cx="7077075" cy="9051925"/>
  <p:embeddedFontLst>
    <p:embeddedFont>
      <p:font typeface="Calibri" pitchFamily="34" charset="0"/>
      <p:regular r:id="rId5"/>
      <p:bold r:id="rId6"/>
      <p:italic r:id="rId7"/>
      <p:boldItalic r:id="rId8"/>
    </p:embeddedFont>
    <p:embeddedFont>
      <p:font typeface="Harlow Solid Italic" pitchFamily="82" charset="0"/>
      <p:italic r:id="rId9"/>
    </p:embeddedFont>
  </p:embeddedFontLst>
  <p:defaultTextStyle>
    <a:defPPr>
      <a:defRPr lang="en-US"/>
    </a:defPPr>
    <a:lvl1pPr algn="l" rtl="0" fontAlgn="base">
      <a:spcBef>
        <a:spcPct val="0"/>
      </a:spcBef>
      <a:spcAft>
        <a:spcPct val="0"/>
      </a:spcAft>
      <a:defRPr sz="5200" b="1" kern="1200">
        <a:solidFill>
          <a:schemeClr val="tx1"/>
        </a:solidFill>
        <a:latin typeface="Arial" charset="0"/>
        <a:ea typeface="+mn-ea"/>
        <a:cs typeface="+mn-cs"/>
      </a:defRPr>
    </a:lvl1pPr>
    <a:lvl2pPr marL="457200" algn="l" rtl="0" fontAlgn="base">
      <a:spcBef>
        <a:spcPct val="0"/>
      </a:spcBef>
      <a:spcAft>
        <a:spcPct val="0"/>
      </a:spcAft>
      <a:defRPr sz="5200" b="1" kern="1200">
        <a:solidFill>
          <a:schemeClr val="tx1"/>
        </a:solidFill>
        <a:latin typeface="Arial" charset="0"/>
        <a:ea typeface="+mn-ea"/>
        <a:cs typeface="+mn-cs"/>
      </a:defRPr>
    </a:lvl2pPr>
    <a:lvl3pPr marL="914400" algn="l" rtl="0" fontAlgn="base">
      <a:spcBef>
        <a:spcPct val="0"/>
      </a:spcBef>
      <a:spcAft>
        <a:spcPct val="0"/>
      </a:spcAft>
      <a:defRPr sz="5200" b="1" kern="1200">
        <a:solidFill>
          <a:schemeClr val="tx1"/>
        </a:solidFill>
        <a:latin typeface="Arial" charset="0"/>
        <a:ea typeface="+mn-ea"/>
        <a:cs typeface="+mn-cs"/>
      </a:defRPr>
    </a:lvl3pPr>
    <a:lvl4pPr marL="1371600" algn="l" rtl="0" fontAlgn="base">
      <a:spcBef>
        <a:spcPct val="0"/>
      </a:spcBef>
      <a:spcAft>
        <a:spcPct val="0"/>
      </a:spcAft>
      <a:defRPr sz="5200" b="1" kern="1200">
        <a:solidFill>
          <a:schemeClr val="tx1"/>
        </a:solidFill>
        <a:latin typeface="Arial" charset="0"/>
        <a:ea typeface="+mn-ea"/>
        <a:cs typeface="+mn-cs"/>
      </a:defRPr>
    </a:lvl4pPr>
    <a:lvl5pPr marL="1828800" algn="l" rtl="0" fontAlgn="base">
      <a:spcBef>
        <a:spcPct val="0"/>
      </a:spcBef>
      <a:spcAft>
        <a:spcPct val="0"/>
      </a:spcAft>
      <a:defRPr sz="5200" b="1" kern="1200">
        <a:solidFill>
          <a:schemeClr val="tx1"/>
        </a:solidFill>
        <a:latin typeface="Arial" charset="0"/>
        <a:ea typeface="+mn-ea"/>
        <a:cs typeface="+mn-cs"/>
      </a:defRPr>
    </a:lvl5pPr>
    <a:lvl6pPr marL="2286000" algn="l" defTabSz="914400" rtl="0" eaLnBrk="1" latinLnBrk="0" hangingPunct="1">
      <a:defRPr sz="5200" b="1" kern="1200">
        <a:solidFill>
          <a:schemeClr val="tx1"/>
        </a:solidFill>
        <a:latin typeface="Arial" charset="0"/>
        <a:ea typeface="+mn-ea"/>
        <a:cs typeface="+mn-cs"/>
      </a:defRPr>
    </a:lvl6pPr>
    <a:lvl7pPr marL="2743200" algn="l" defTabSz="914400" rtl="0" eaLnBrk="1" latinLnBrk="0" hangingPunct="1">
      <a:defRPr sz="5200" b="1" kern="1200">
        <a:solidFill>
          <a:schemeClr val="tx1"/>
        </a:solidFill>
        <a:latin typeface="Arial" charset="0"/>
        <a:ea typeface="+mn-ea"/>
        <a:cs typeface="+mn-cs"/>
      </a:defRPr>
    </a:lvl7pPr>
    <a:lvl8pPr marL="3200400" algn="l" defTabSz="914400" rtl="0" eaLnBrk="1" latinLnBrk="0" hangingPunct="1">
      <a:defRPr sz="5200" b="1" kern="1200">
        <a:solidFill>
          <a:schemeClr val="tx1"/>
        </a:solidFill>
        <a:latin typeface="Arial" charset="0"/>
        <a:ea typeface="+mn-ea"/>
        <a:cs typeface="+mn-cs"/>
      </a:defRPr>
    </a:lvl8pPr>
    <a:lvl9pPr marL="3657600" algn="l" defTabSz="914400" rtl="0" eaLnBrk="1" latinLnBrk="0" hangingPunct="1">
      <a:defRPr sz="5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3CAE"/>
    <a:srgbClr val="332D83"/>
    <a:srgbClr val="FFFFFF"/>
    <a:srgbClr val="272263"/>
    <a:srgbClr val="760000"/>
    <a:srgbClr val="9E0000"/>
    <a:srgbClr val="B5AF67"/>
    <a:srgbClr val="CCCC00"/>
    <a:srgbClr val="0099FF"/>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autoAdjust="0"/>
    <p:restoredTop sz="94234" autoAdjust="0"/>
  </p:normalViewPr>
  <p:slideViewPr>
    <p:cSldViewPr snapToGrid="0">
      <p:cViewPr>
        <p:scale>
          <a:sx n="40" d="100"/>
          <a:sy n="40" d="100"/>
        </p:scale>
        <p:origin x="-834" y="-120"/>
      </p:cViewPr>
      <p:guideLst>
        <p:guide orient="horz" pos="5904"/>
        <p:guide pos="69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2556" y="-84"/>
      </p:cViewPr>
      <p:guideLst>
        <p:guide orient="horz" pos="2851"/>
        <p:guide pos="222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handoutMaster" Target="handoutMasters/handoutMaster1.xml"/><Relationship Id="rId9"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5290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100" y="0"/>
            <a:ext cx="3067374" cy="452906"/>
          </a:xfrm>
          <a:prstGeom prst="rect">
            <a:avLst/>
          </a:prstGeom>
        </p:spPr>
        <p:txBody>
          <a:bodyPr vert="horz" lIns="91440" tIns="45720" rIns="91440" bIns="45720" rtlCol="0"/>
          <a:lstStyle>
            <a:lvl1pPr algn="r">
              <a:defRPr sz="1200"/>
            </a:lvl1pPr>
          </a:lstStyle>
          <a:p>
            <a:fld id="{08D8BC8D-919C-423F-9F45-BB06F53B9AB7}" type="datetimeFigureOut">
              <a:rPr lang="en-US" smtClean="0"/>
              <a:pPr/>
              <a:t>3/19/2009</a:t>
            </a:fld>
            <a:endParaRPr lang="en-US"/>
          </a:p>
        </p:txBody>
      </p:sp>
      <p:sp>
        <p:nvSpPr>
          <p:cNvPr id="4" name="Footer Placeholder 3"/>
          <p:cNvSpPr>
            <a:spLocks noGrp="1"/>
          </p:cNvSpPr>
          <p:nvPr>
            <p:ph type="ftr" sz="quarter" idx="2"/>
          </p:nvPr>
        </p:nvSpPr>
        <p:spPr>
          <a:xfrm>
            <a:off x="0" y="8597474"/>
            <a:ext cx="3067374" cy="4529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100" y="8597474"/>
            <a:ext cx="3067374" cy="452906"/>
          </a:xfrm>
          <a:prstGeom prst="rect">
            <a:avLst/>
          </a:prstGeom>
        </p:spPr>
        <p:txBody>
          <a:bodyPr vert="horz" lIns="91440" tIns="45720" rIns="91440" bIns="45720" rtlCol="0" anchor="b"/>
          <a:lstStyle>
            <a:lvl1pPr algn="r">
              <a:defRPr sz="1200"/>
            </a:lvl1pPr>
          </a:lstStyle>
          <a:p>
            <a:fld id="{1E3F6234-3F74-43A7-ADB3-D2ED2BE4393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67374" cy="4529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19459" name="Rectangle 3"/>
          <p:cNvSpPr>
            <a:spLocks noGrp="1" noChangeArrowheads="1"/>
          </p:cNvSpPr>
          <p:nvPr>
            <p:ph type="dt" idx="1"/>
          </p:nvPr>
        </p:nvSpPr>
        <p:spPr bwMode="auto">
          <a:xfrm>
            <a:off x="4008100" y="0"/>
            <a:ext cx="3067374" cy="4529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076" name="Rectangle 4"/>
          <p:cNvSpPr>
            <a:spLocks noGrp="1" noRot="1" noChangeAspect="1" noChangeArrowheads="1" noTextEdit="1"/>
          </p:cNvSpPr>
          <p:nvPr>
            <p:ph type="sldImg" idx="2"/>
          </p:nvPr>
        </p:nvSpPr>
        <p:spPr bwMode="auto">
          <a:xfrm>
            <a:off x="1550988" y="677863"/>
            <a:ext cx="3975100" cy="3395662"/>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08349" y="4298737"/>
            <a:ext cx="5660378" cy="40746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597474"/>
            <a:ext cx="3067374" cy="4529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19463" name="Rectangle 7"/>
          <p:cNvSpPr>
            <a:spLocks noGrp="1" noChangeArrowheads="1"/>
          </p:cNvSpPr>
          <p:nvPr>
            <p:ph type="sldNum" sz="quarter" idx="5"/>
          </p:nvPr>
        </p:nvSpPr>
        <p:spPr bwMode="auto">
          <a:xfrm>
            <a:off x="4008100" y="8597474"/>
            <a:ext cx="3067374" cy="4529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56F3BE01-7F5E-482A-BA85-6875DD1758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A54B1B52-1149-4706-9435-621D58526FE6}" type="slidenum">
              <a:rPr lang="en-US" smtClean="0"/>
              <a:pPr/>
              <a:t>1</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96963" y="750888"/>
            <a:ext cx="19751675" cy="3124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96963" y="4373563"/>
            <a:ext cx="19751675" cy="123713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6963" y="750888"/>
            <a:ext cx="19751675" cy="3124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96963" y="4373563"/>
            <a:ext cx="19751675" cy="123713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0" y="12045950"/>
            <a:ext cx="18653125" cy="3722688"/>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733550" y="7945438"/>
            <a:ext cx="18653125" cy="4100512"/>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96963" y="750888"/>
            <a:ext cx="19751675" cy="3124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096963" y="4373563"/>
            <a:ext cx="9799637" cy="123713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049000" y="4373563"/>
            <a:ext cx="9799638" cy="123713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6963" y="750888"/>
            <a:ext cx="19751675" cy="31242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6963" y="4195763"/>
            <a:ext cx="9696450" cy="17494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6963" y="5945188"/>
            <a:ext cx="9696450" cy="107997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1147425" y="4195763"/>
            <a:ext cx="9701213" cy="17494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1147425" y="5945188"/>
            <a:ext cx="9701213" cy="107997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6963" y="750888"/>
            <a:ext cx="19751675" cy="31242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6963" y="746125"/>
            <a:ext cx="7219950" cy="317658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8580438" y="746125"/>
            <a:ext cx="12268200" cy="159988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6963" y="3922713"/>
            <a:ext cx="7219950" cy="128222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2125" y="13122275"/>
            <a:ext cx="13166725" cy="1547813"/>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302125" y="1674813"/>
            <a:ext cx="13166725" cy="11247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4302125" y="14670088"/>
            <a:ext cx="13166725" cy="22002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44"/>
          <p:cNvSpPr>
            <a:spLocks noChangeArrowheads="1"/>
          </p:cNvSpPr>
          <p:nvPr userDrawn="1"/>
        </p:nvSpPr>
        <p:spPr bwMode="auto">
          <a:xfrm>
            <a:off x="0" y="1515981"/>
            <a:ext cx="21560589" cy="216568"/>
          </a:xfrm>
          <a:prstGeom prst="rect">
            <a:avLst/>
          </a:prstGeom>
          <a:gradFill flip="none" rotWithShape="1">
            <a:gsLst>
              <a:gs pos="0">
                <a:srgbClr val="332D83"/>
              </a:gs>
              <a:gs pos="81000">
                <a:srgbClr val="272263">
                  <a:tint val="44500"/>
                  <a:satMod val="160000"/>
                  <a:alpha val="0"/>
                </a:srgbClr>
              </a:gs>
            </a:gsLst>
            <a:lin ang="0" scaled="1"/>
            <a:tileRect/>
          </a:gradFill>
          <a:ln w="9525">
            <a:noFill/>
            <a:miter lim="800000"/>
            <a:headEnd/>
            <a:tailEnd/>
          </a:ln>
          <a:effectLst/>
        </p:spPr>
        <p:txBody>
          <a:bodyPr wrap="none" anchor="ctr"/>
          <a:lstStyle/>
          <a:p>
            <a:pPr>
              <a:defRPr/>
            </a:pPr>
            <a:endParaRPr lang="en-US"/>
          </a:p>
        </p:txBody>
      </p:sp>
      <p:pic>
        <p:nvPicPr>
          <p:cNvPr id="1026" name="Picture 7" descr="NG LOGO.JPG"/>
          <p:cNvPicPr>
            <a:picLocks noChangeAspect="1"/>
          </p:cNvPicPr>
          <p:nvPr userDrawn="1"/>
        </p:nvPicPr>
        <p:blipFill>
          <a:blip r:embed="rId13"/>
          <a:srcRect/>
          <a:stretch>
            <a:fillRect/>
          </a:stretch>
        </p:blipFill>
        <p:spPr bwMode="auto">
          <a:xfrm>
            <a:off x="6687929" y="15741928"/>
            <a:ext cx="10871200" cy="3543300"/>
          </a:xfrm>
          <a:prstGeom prst="rect">
            <a:avLst/>
          </a:prstGeom>
          <a:noFill/>
          <a:ln w="9525">
            <a:noFill/>
            <a:miter lim="800000"/>
            <a:headEnd/>
            <a:tailEnd/>
          </a:ln>
        </p:spPr>
      </p:pic>
      <p:pic>
        <p:nvPicPr>
          <p:cNvPr id="1031" name="Picture 8" descr="seal_color.jpg"/>
          <p:cNvPicPr>
            <a:picLocks noChangeAspect="1"/>
          </p:cNvPicPr>
          <p:nvPr userDrawn="1"/>
        </p:nvPicPr>
        <p:blipFill>
          <a:blip r:embed="rId14" cstate="print"/>
          <a:srcRect/>
          <a:stretch>
            <a:fillRect/>
          </a:stretch>
        </p:blipFill>
        <p:spPr bwMode="auto">
          <a:xfrm>
            <a:off x="5343550" y="16490732"/>
            <a:ext cx="1939158" cy="1939158"/>
          </a:xfrm>
          <a:prstGeom prst="rect">
            <a:avLst/>
          </a:prstGeom>
          <a:noFill/>
          <a:ln w="9525">
            <a:noFill/>
            <a:miter lim="800000"/>
            <a:headEnd/>
            <a:tailEnd/>
          </a:ln>
        </p:spPr>
      </p:pic>
      <p:pic>
        <p:nvPicPr>
          <p:cNvPr id="11" name="Picture 10" descr="Logo.png"/>
          <p:cNvPicPr>
            <a:picLocks noChangeAspect="1"/>
          </p:cNvPicPr>
          <p:nvPr userDrawn="1"/>
        </p:nvPicPr>
        <p:blipFill>
          <a:blip r:embed="rId15"/>
          <a:stretch>
            <a:fillRect/>
          </a:stretch>
        </p:blipFill>
        <p:spPr>
          <a:xfrm>
            <a:off x="16864412" y="48127"/>
            <a:ext cx="4190845" cy="2896930"/>
          </a:xfrm>
          <a:prstGeom prst="rect">
            <a:avLst/>
          </a:prstGeom>
          <a:ln>
            <a:noFill/>
          </a:ln>
          <a:effectLst>
            <a:outerShdw blurRad="292100" dist="139700" dir="2700000" algn="tl" rotWithShape="0">
              <a:srgbClr val="333333">
                <a:alpha val="65000"/>
              </a:srgbClr>
            </a:outerShdw>
          </a:effectLst>
        </p:spPr>
      </p:pic>
      <p:sp>
        <p:nvSpPr>
          <p:cNvPr id="12" name="TextBox 11"/>
          <p:cNvSpPr txBox="1"/>
          <p:nvPr userDrawn="1"/>
        </p:nvSpPr>
        <p:spPr>
          <a:xfrm>
            <a:off x="94593" y="559263"/>
            <a:ext cx="14378152" cy="1107996"/>
          </a:xfrm>
          <a:prstGeom prst="rect">
            <a:avLst/>
          </a:prstGeom>
          <a:noFill/>
        </p:spPr>
        <p:txBody>
          <a:bodyPr wrap="square" rtlCol="0">
            <a:spAutoFit/>
          </a:bodyPr>
          <a:lstStyle/>
          <a:p>
            <a:r>
              <a:rPr lang="en-US" sz="6600" b="0" dirty="0" smtClean="0">
                <a:effectLst>
                  <a:outerShdw blurRad="38100" dist="38100" dir="2700000" algn="tl">
                    <a:srgbClr val="000000">
                      <a:alpha val="43137"/>
                    </a:srgbClr>
                  </a:outerShdw>
                </a:effectLst>
                <a:latin typeface="Harlow Solid Italic" pitchFamily="82" charset="0"/>
              </a:rPr>
              <a:t>Breaking down barriers between carriers…</a:t>
            </a:r>
            <a:endParaRPr lang="en-US" sz="6600" b="0" dirty="0">
              <a:effectLst>
                <a:outerShdw blurRad="38100" dist="38100" dir="2700000" algn="tl">
                  <a:srgbClr val="000000">
                    <a:alpha val="43137"/>
                  </a:srgbClr>
                </a:outerShdw>
              </a:effectLst>
              <a:latin typeface="Harlow Solid Italic" pitchFamily="82" charset="0"/>
            </a:endParaRPr>
          </a:p>
        </p:txBody>
      </p:sp>
      <p:sp>
        <p:nvSpPr>
          <p:cNvPr id="15" name="Rectangle 14"/>
          <p:cNvSpPr/>
          <p:nvPr userDrawn="1"/>
        </p:nvSpPr>
        <p:spPr bwMode="auto">
          <a:xfrm>
            <a:off x="0" y="15616990"/>
            <a:ext cx="21945600" cy="144379"/>
          </a:xfrm>
          <a:prstGeom prst="rect">
            <a:avLst/>
          </a:prstGeom>
          <a:solidFill>
            <a:srgbClr val="443CA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en-US" sz="5200" b="1" i="0" u="none" strike="noStrike" cap="none" normalizeH="0" baseline="0" smtClean="0">
              <a:ln>
                <a:noFill/>
              </a:ln>
              <a:solidFill>
                <a:schemeClr val="tx1"/>
              </a:solidFill>
              <a:effectLst/>
              <a:latin typeface="Arial" charset="0"/>
            </a:endParaRPr>
          </a:p>
        </p:txBody>
      </p:sp>
      <p:sp>
        <p:nvSpPr>
          <p:cNvPr id="16" name="TextBox 15"/>
          <p:cNvSpPr txBox="1"/>
          <p:nvPr userDrawn="1"/>
        </p:nvSpPr>
        <p:spPr>
          <a:xfrm>
            <a:off x="19178349" y="2983836"/>
            <a:ext cx="1828801" cy="400110"/>
          </a:xfrm>
          <a:prstGeom prst="rect">
            <a:avLst/>
          </a:prstGeom>
          <a:noFill/>
        </p:spPr>
        <p:txBody>
          <a:bodyPr wrap="square" rtlCol="0">
            <a:spAutoFit/>
          </a:bodyPr>
          <a:lstStyle/>
          <a:p>
            <a:r>
              <a:rPr lang="en-US" sz="2000" b="0" i="1" dirty="0" smtClean="0">
                <a:effectLst>
                  <a:outerShdw blurRad="38100" dist="38100" dir="2700000" algn="tl">
                    <a:srgbClr val="000000">
                      <a:alpha val="43137"/>
                    </a:srgbClr>
                  </a:outerShdw>
                </a:effectLst>
                <a:latin typeface="Calibri" pitchFamily="34" charset="0"/>
                <a:cs typeface="Calibri" pitchFamily="34" charset="0"/>
              </a:rPr>
              <a:t>say “my-track”</a:t>
            </a:r>
            <a:endParaRPr lang="en-US" sz="2000" b="0" i="1" dirty="0">
              <a:effectLst>
                <a:outerShdw blurRad="38100" dist="38100" dir="2700000" algn="tl">
                  <a:srgbClr val="000000">
                    <a:alpha val="43137"/>
                  </a:srgbClr>
                </a:outerShdw>
              </a:effectLst>
              <a:latin typeface="Calibri" pitchFamily="34" charset="0"/>
              <a:cs typeface="Calibri" pitchFamily="34" charset="0"/>
            </a:endParaRPr>
          </a:p>
        </p:txBody>
      </p:sp>
      <p:sp>
        <p:nvSpPr>
          <p:cNvPr id="17" name="Rectangle 44"/>
          <p:cNvSpPr>
            <a:spLocks noChangeArrowheads="1"/>
          </p:cNvSpPr>
          <p:nvPr userDrawn="1"/>
        </p:nvSpPr>
        <p:spPr bwMode="auto">
          <a:xfrm rot="16200000">
            <a:off x="-7050507" y="8325854"/>
            <a:ext cx="14437899" cy="336884"/>
          </a:xfrm>
          <a:prstGeom prst="rect">
            <a:avLst/>
          </a:prstGeom>
          <a:gradFill flip="none" rotWithShape="1">
            <a:gsLst>
              <a:gs pos="0">
                <a:srgbClr val="332D83"/>
              </a:gs>
              <a:gs pos="81000">
                <a:srgbClr val="272263">
                  <a:tint val="44500"/>
                  <a:satMod val="160000"/>
                  <a:alpha val="0"/>
                </a:srgbClr>
              </a:gs>
            </a:gsLst>
            <a:lin ang="0" scaled="1"/>
            <a:tileRect/>
          </a:gradFill>
          <a:ln w="9525">
            <a:noFill/>
            <a:miter lim="800000"/>
            <a:headEnd/>
            <a:tailEnd/>
          </a:ln>
          <a:effectLst/>
        </p:spPr>
        <p:txBody>
          <a:bodyPr wrap="none" anchor="ctr"/>
          <a:lstStyle/>
          <a:p>
            <a:pPr>
              <a:defRPr/>
            </a:pPr>
            <a:endParaRPr lang="en-US"/>
          </a:p>
        </p:txBody>
      </p:sp>
      <p:sp>
        <p:nvSpPr>
          <p:cNvPr id="18" name="Rectangle 44"/>
          <p:cNvSpPr>
            <a:spLocks noChangeArrowheads="1"/>
          </p:cNvSpPr>
          <p:nvPr userDrawn="1"/>
        </p:nvSpPr>
        <p:spPr bwMode="auto">
          <a:xfrm rot="5400000">
            <a:off x="14558208" y="7050507"/>
            <a:ext cx="14437899" cy="336884"/>
          </a:xfrm>
          <a:prstGeom prst="rect">
            <a:avLst/>
          </a:prstGeom>
          <a:gradFill flip="none" rotWithShape="1">
            <a:gsLst>
              <a:gs pos="0">
                <a:srgbClr val="332D83"/>
              </a:gs>
              <a:gs pos="81000">
                <a:srgbClr val="272263">
                  <a:tint val="44500"/>
                  <a:satMod val="160000"/>
                  <a:alpha val="0"/>
                </a:srgbClr>
              </a:gs>
            </a:gsLst>
            <a:lin ang="0" scaled="1"/>
            <a:tileRect/>
          </a:gra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665413" rtl="0" eaLnBrk="0" fontAlgn="base" hangingPunct="0">
        <a:spcBef>
          <a:spcPct val="0"/>
        </a:spcBef>
        <a:spcAft>
          <a:spcPct val="0"/>
        </a:spcAft>
        <a:defRPr sz="4000" b="1" i="1">
          <a:solidFill>
            <a:srgbClr val="760000"/>
          </a:solidFill>
          <a:effectLst>
            <a:outerShdw blurRad="38100" dist="38100" dir="2700000" algn="tl">
              <a:srgbClr val="C0C0C0"/>
            </a:outerShdw>
          </a:effectLst>
          <a:latin typeface="+mj-lt"/>
          <a:ea typeface="+mj-ea"/>
          <a:cs typeface="+mj-cs"/>
        </a:defRPr>
      </a:lvl1pPr>
      <a:lvl2pPr algn="ctr" defTabSz="2665413" rtl="0" eaLnBrk="0" fontAlgn="base" hangingPunct="0">
        <a:spcBef>
          <a:spcPct val="0"/>
        </a:spcBef>
        <a:spcAft>
          <a:spcPct val="0"/>
        </a:spcAft>
        <a:defRPr sz="4000" b="1" i="1">
          <a:solidFill>
            <a:srgbClr val="760000"/>
          </a:solidFill>
          <a:effectLst>
            <a:outerShdw blurRad="38100" dist="38100" dir="2700000" algn="tl">
              <a:srgbClr val="C0C0C0"/>
            </a:outerShdw>
          </a:effectLst>
          <a:latin typeface="Arial" charset="0"/>
        </a:defRPr>
      </a:lvl2pPr>
      <a:lvl3pPr algn="ctr" defTabSz="2665413" rtl="0" eaLnBrk="0" fontAlgn="base" hangingPunct="0">
        <a:spcBef>
          <a:spcPct val="0"/>
        </a:spcBef>
        <a:spcAft>
          <a:spcPct val="0"/>
        </a:spcAft>
        <a:defRPr sz="4000" b="1" i="1">
          <a:solidFill>
            <a:srgbClr val="760000"/>
          </a:solidFill>
          <a:effectLst>
            <a:outerShdw blurRad="38100" dist="38100" dir="2700000" algn="tl">
              <a:srgbClr val="C0C0C0"/>
            </a:outerShdw>
          </a:effectLst>
          <a:latin typeface="Arial" charset="0"/>
        </a:defRPr>
      </a:lvl3pPr>
      <a:lvl4pPr algn="ctr" defTabSz="2665413" rtl="0" eaLnBrk="0" fontAlgn="base" hangingPunct="0">
        <a:spcBef>
          <a:spcPct val="0"/>
        </a:spcBef>
        <a:spcAft>
          <a:spcPct val="0"/>
        </a:spcAft>
        <a:defRPr sz="4000" b="1" i="1">
          <a:solidFill>
            <a:srgbClr val="760000"/>
          </a:solidFill>
          <a:effectLst>
            <a:outerShdw blurRad="38100" dist="38100" dir="2700000" algn="tl">
              <a:srgbClr val="C0C0C0"/>
            </a:outerShdw>
          </a:effectLst>
          <a:latin typeface="Arial" charset="0"/>
        </a:defRPr>
      </a:lvl4pPr>
      <a:lvl5pPr algn="ctr" defTabSz="2665413" rtl="0" eaLnBrk="0" fontAlgn="base" hangingPunct="0">
        <a:spcBef>
          <a:spcPct val="0"/>
        </a:spcBef>
        <a:spcAft>
          <a:spcPct val="0"/>
        </a:spcAft>
        <a:defRPr sz="4000" b="1" i="1">
          <a:solidFill>
            <a:srgbClr val="760000"/>
          </a:solidFill>
          <a:effectLst>
            <a:outerShdw blurRad="38100" dist="38100" dir="2700000" algn="tl">
              <a:srgbClr val="C0C0C0"/>
            </a:outerShdw>
          </a:effectLst>
          <a:latin typeface="Arial" charset="0"/>
        </a:defRPr>
      </a:lvl5pPr>
      <a:lvl6pPr marL="457200" algn="ctr" defTabSz="2665413" rtl="0" fontAlgn="base">
        <a:spcBef>
          <a:spcPct val="0"/>
        </a:spcBef>
        <a:spcAft>
          <a:spcPct val="0"/>
        </a:spcAft>
        <a:defRPr sz="4000" b="1" i="1">
          <a:solidFill>
            <a:srgbClr val="760000"/>
          </a:solidFill>
          <a:effectLst>
            <a:outerShdw blurRad="38100" dist="38100" dir="2700000" algn="tl">
              <a:srgbClr val="C0C0C0"/>
            </a:outerShdw>
          </a:effectLst>
          <a:latin typeface="Arial" charset="0"/>
        </a:defRPr>
      </a:lvl6pPr>
      <a:lvl7pPr marL="914400" algn="ctr" defTabSz="2665413" rtl="0" fontAlgn="base">
        <a:spcBef>
          <a:spcPct val="0"/>
        </a:spcBef>
        <a:spcAft>
          <a:spcPct val="0"/>
        </a:spcAft>
        <a:defRPr sz="4000" b="1" i="1">
          <a:solidFill>
            <a:srgbClr val="760000"/>
          </a:solidFill>
          <a:effectLst>
            <a:outerShdw blurRad="38100" dist="38100" dir="2700000" algn="tl">
              <a:srgbClr val="C0C0C0"/>
            </a:outerShdw>
          </a:effectLst>
          <a:latin typeface="Arial" charset="0"/>
        </a:defRPr>
      </a:lvl7pPr>
      <a:lvl8pPr marL="1371600" algn="ctr" defTabSz="2665413" rtl="0" fontAlgn="base">
        <a:spcBef>
          <a:spcPct val="0"/>
        </a:spcBef>
        <a:spcAft>
          <a:spcPct val="0"/>
        </a:spcAft>
        <a:defRPr sz="4000" b="1" i="1">
          <a:solidFill>
            <a:srgbClr val="760000"/>
          </a:solidFill>
          <a:effectLst>
            <a:outerShdw blurRad="38100" dist="38100" dir="2700000" algn="tl">
              <a:srgbClr val="C0C0C0"/>
            </a:outerShdw>
          </a:effectLst>
          <a:latin typeface="Arial" charset="0"/>
        </a:defRPr>
      </a:lvl8pPr>
      <a:lvl9pPr marL="1828800" algn="ctr" defTabSz="2665413" rtl="0" fontAlgn="base">
        <a:spcBef>
          <a:spcPct val="0"/>
        </a:spcBef>
        <a:spcAft>
          <a:spcPct val="0"/>
        </a:spcAft>
        <a:defRPr sz="4000" b="1" i="1">
          <a:solidFill>
            <a:srgbClr val="760000"/>
          </a:solidFill>
          <a:effectLst>
            <a:outerShdw blurRad="38100" dist="38100" dir="2700000" algn="tl">
              <a:srgbClr val="C0C0C0"/>
            </a:outerShdw>
          </a:effectLst>
          <a:latin typeface="Arial" charset="0"/>
        </a:defRPr>
      </a:lvl9pPr>
    </p:titleStyle>
    <p:bodyStyle>
      <a:lvl1pPr marL="493713" indent="-493713" algn="l" defTabSz="2665413" rtl="0" eaLnBrk="0" fontAlgn="base" hangingPunct="0">
        <a:spcBef>
          <a:spcPct val="20000"/>
        </a:spcBef>
        <a:spcAft>
          <a:spcPct val="0"/>
        </a:spcAft>
        <a:buChar char="•"/>
        <a:defRPr sz="2600">
          <a:solidFill>
            <a:schemeClr val="tx1"/>
          </a:solidFill>
          <a:latin typeface="+mn-lt"/>
          <a:ea typeface="+mn-ea"/>
          <a:cs typeface="+mn-cs"/>
        </a:defRPr>
      </a:lvl1pPr>
      <a:lvl2pPr marL="896938" indent="-225425" algn="l" defTabSz="2665413" rtl="0" eaLnBrk="0" fontAlgn="base" hangingPunct="0">
        <a:spcBef>
          <a:spcPct val="20000"/>
        </a:spcBef>
        <a:spcAft>
          <a:spcPct val="0"/>
        </a:spcAft>
        <a:buChar char="–"/>
        <a:defRPr sz="2600">
          <a:solidFill>
            <a:schemeClr val="tx1"/>
          </a:solidFill>
          <a:latin typeface="+mn-lt"/>
        </a:defRPr>
      </a:lvl2pPr>
      <a:lvl3pPr marL="1390650" indent="-225425" algn="l" defTabSz="2665413" rtl="0" eaLnBrk="0" fontAlgn="base" hangingPunct="0">
        <a:spcBef>
          <a:spcPct val="20000"/>
        </a:spcBef>
        <a:spcAft>
          <a:spcPct val="0"/>
        </a:spcAft>
        <a:buChar char="•"/>
        <a:defRPr sz="2600">
          <a:solidFill>
            <a:schemeClr val="tx1"/>
          </a:solidFill>
          <a:latin typeface="+mn-lt"/>
        </a:defRPr>
      </a:lvl3pPr>
      <a:lvl4pPr marL="1838325" indent="-177800" algn="l" defTabSz="2665413" rtl="0" eaLnBrk="0" fontAlgn="base" hangingPunct="0">
        <a:spcBef>
          <a:spcPct val="20000"/>
        </a:spcBef>
        <a:spcAft>
          <a:spcPct val="0"/>
        </a:spcAft>
        <a:buChar char="–"/>
        <a:defRPr sz="2300">
          <a:solidFill>
            <a:schemeClr val="tx1"/>
          </a:solidFill>
          <a:latin typeface="+mn-lt"/>
        </a:defRPr>
      </a:lvl4pPr>
      <a:lvl5pPr marL="2420938" indent="-177800" algn="l" defTabSz="2665413" rtl="0" eaLnBrk="0" fontAlgn="base" hangingPunct="0">
        <a:spcBef>
          <a:spcPct val="20000"/>
        </a:spcBef>
        <a:spcAft>
          <a:spcPct val="0"/>
        </a:spcAft>
        <a:buChar char="»"/>
        <a:defRPr sz="2300">
          <a:solidFill>
            <a:schemeClr val="tx1"/>
          </a:solidFill>
          <a:latin typeface="+mn-lt"/>
        </a:defRPr>
      </a:lvl5pPr>
      <a:lvl6pPr marL="2878138" indent="-177800" algn="l" defTabSz="2665413" rtl="0" fontAlgn="base">
        <a:spcBef>
          <a:spcPct val="20000"/>
        </a:spcBef>
        <a:spcAft>
          <a:spcPct val="0"/>
        </a:spcAft>
        <a:buChar char="»"/>
        <a:defRPr sz="2300">
          <a:solidFill>
            <a:schemeClr val="tx1"/>
          </a:solidFill>
          <a:latin typeface="+mn-lt"/>
        </a:defRPr>
      </a:lvl6pPr>
      <a:lvl7pPr marL="3335338" indent="-177800" algn="l" defTabSz="2665413" rtl="0" fontAlgn="base">
        <a:spcBef>
          <a:spcPct val="20000"/>
        </a:spcBef>
        <a:spcAft>
          <a:spcPct val="0"/>
        </a:spcAft>
        <a:buChar char="»"/>
        <a:defRPr sz="2300">
          <a:solidFill>
            <a:schemeClr val="tx1"/>
          </a:solidFill>
          <a:latin typeface="+mn-lt"/>
        </a:defRPr>
      </a:lvl7pPr>
      <a:lvl8pPr marL="3792538" indent="-177800" algn="l" defTabSz="2665413" rtl="0" fontAlgn="base">
        <a:spcBef>
          <a:spcPct val="20000"/>
        </a:spcBef>
        <a:spcAft>
          <a:spcPct val="0"/>
        </a:spcAft>
        <a:buChar char="»"/>
        <a:defRPr sz="2300">
          <a:solidFill>
            <a:schemeClr val="tx1"/>
          </a:solidFill>
          <a:latin typeface="+mn-lt"/>
        </a:defRPr>
      </a:lvl8pPr>
      <a:lvl9pPr marL="4249738" indent="-177800" algn="l" defTabSz="2665413" rtl="0" fontAlgn="base">
        <a:spcBef>
          <a:spcPct val="20000"/>
        </a:spcBef>
        <a:spcAft>
          <a:spcPct val="0"/>
        </a:spcAft>
        <a:buChar char="»"/>
        <a:defRPr sz="2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790" y="3412989"/>
            <a:ext cx="6008875" cy="9140964"/>
          </a:xfrm>
          <a:prstGeom prst="rect">
            <a:avLst/>
          </a:prstGeom>
          <a:noFill/>
        </p:spPr>
        <p:txBody>
          <a:bodyPr wrap="square" rtlCol="0">
            <a:spAutoFit/>
          </a:bodyPr>
          <a:lstStyle/>
          <a:p>
            <a:pPr algn="just"/>
            <a:r>
              <a:rPr lang="en-US" sz="2400" dirty="0" smtClean="0">
                <a:effectLst>
                  <a:outerShdw blurRad="38100" dist="38100" dir="2700000" algn="tl">
                    <a:srgbClr val="000000">
                      <a:alpha val="43137"/>
                    </a:srgbClr>
                  </a:outerShdw>
                </a:effectLst>
                <a:latin typeface="Calibri" pitchFamily="34" charset="0"/>
                <a:cs typeface="Calibri" pitchFamily="34" charset="0"/>
              </a:rPr>
              <a:t>Project Statement</a:t>
            </a:r>
          </a:p>
          <a:p>
            <a:pPr algn="just"/>
            <a:r>
              <a:rPr lang="en-US" sz="2000" b="0" dirty="0">
                <a:latin typeface="Calibri" pitchFamily="34" charset="0"/>
                <a:cs typeface="Calibri" pitchFamily="34" charset="0"/>
              </a:rPr>
              <a:t>mEYEtrak is a </a:t>
            </a:r>
            <a:r>
              <a:rPr lang="en-US" sz="2000" b="0" dirty="0" smtClean="0">
                <a:latin typeface="Calibri" pitchFamily="34" charset="0"/>
                <a:cs typeface="Calibri" pitchFamily="34" charset="0"/>
              </a:rPr>
              <a:t>cross-carrier </a:t>
            </a:r>
            <a:r>
              <a:rPr lang="en-US" sz="2000" b="0" dirty="0">
                <a:latin typeface="Calibri" pitchFamily="34" charset="0"/>
                <a:cs typeface="Calibri" pitchFamily="34" charset="0"/>
              </a:rPr>
              <a:t>mobile </a:t>
            </a:r>
            <a:r>
              <a:rPr lang="en-US" sz="2000" b="0" dirty="0" smtClean="0">
                <a:latin typeface="Calibri" pitchFamily="34" charset="0"/>
                <a:cs typeface="Calibri" pitchFamily="34" charset="0"/>
              </a:rPr>
              <a:t>application used </a:t>
            </a:r>
            <a:r>
              <a:rPr lang="en-US" sz="2000" b="0" dirty="0">
                <a:latin typeface="Calibri" pitchFamily="34" charset="0"/>
                <a:cs typeface="Calibri" pitchFamily="34" charset="0"/>
              </a:rPr>
              <a:t>to </a:t>
            </a:r>
            <a:r>
              <a:rPr lang="en-US" sz="2000" b="0" dirty="0" smtClean="0">
                <a:latin typeface="Calibri" pitchFamily="34" charset="0"/>
                <a:cs typeface="Calibri" pitchFamily="34" charset="0"/>
              </a:rPr>
              <a:t>communicate </a:t>
            </a:r>
            <a:r>
              <a:rPr lang="en-US" sz="2000" b="0" dirty="0">
                <a:latin typeface="Calibri" pitchFamily="34" charset="0"/>
                <a:cs typeface="Calibri" pitchFamily="34" charset="0"/>
              </a:rPr>
              <a:t>and locate friends in a secure, sociable manner. Users will have the ability to add buddies and </a:t>
            </a:r>
            <a:r>
              <a:rPr lang="en-US" sz="2000" b="0" dirty="0" smtClean="0">
                <a:latin typeface="Calibri" pitchFamily="34" charset="0"/>
                <a:cs typeface="Calibri" pitchFamily="34" charset="0"/>
              </a:rPr>
              <a:t>exchange information </a:t>
            </a:r>
            <a:r>
              <a:rPr lang="en-US" sz="2000" b="0" dirty="0">
                <a:latin typeface="Calibri" pitchFamily="34" charset="0"/>
                <a:cs typeface="Calibri" pitchFamily="34" charset="0"/>
              </a:rPr>
              <a:t>between each other through a central server, providing a controllable means of securing that data.</a:t>
            </a:r>
            <a:endParaRPr lang="en-US" sz="2000" b="0" dirty="0">
              <a:effectLst>
                <a:outerShdw blurRad="38100" dist="38100" dir="2700000" algn="tl">
                  <a:srgbClr val="000000">
                    <a:alpha val="43137"/>
                  </a:srgbClr>
                </a:outerShdw>
              </a:effectLst>
              <a:latin typeface="Calibri" pitchFamily="34" charset="0"/>
              <a:cs typeface="Calibri" pitchFamily="34" charset="0"/>
            </a:endParaRPr>
          </a:p>
          <a:p>
            <a:pPr algn="just"/>
            <a:endParaRPr lang="en-US" sz="2000" dirty="0">
              <a:effectLst>
                <a:outerShdw blurRad="38100" dist="38100" dir="2700000" algn="tl">
                  <a:srgbClr val="000000">
                    <a:alpha val="43137"/>
                  </a:srgbClr>
                </a:outerShdw>
              </a:effectLst>
              <a:latin typeface="Calibri" pitchFamily="34" charset="0"/>
              <a:cs typeface="Calibri" pitchFamily="34" charset="0"/>
            </a:endParaRPr>
          </a:p>
          <a:p>
            <a:pPr algn="just"/>
            <a:r>
              <a:rPr lang="en-US" sz="2000" b="0" dirty="0" smtClean="0">
                <a:latin typeface="Calibri" pitchFamily="34" charset="0"/>
                <a:cs typeface="Calibri" pitchFamily="34" charset="0"/>
              </a:rPr>
              <a:t>While </a:t>
            </a:r>
            <a:r>
              <a:rPr lang="en-US" sz="2000" b="0" dirty="0">
                <a:latin typeface="Calibri" pitchFamily="34" charset="0"/>
                <a:cs typeface="Calibri" pitchFamily="34" charset="0"/>
              </a:rPr>
              <a:t>a few providers already offer a similar service, none of them are free, let alone independent of the originating </a:t>
            </a:r>
            <a:r>
              <a:rPr lang="en-US" sz="2000" b="0" dirty="0" smtClean="0">
                <a:latin typeface="Calibri" pitchFamily="34" charset="0"/>
                <a:cs typeface="Calibri" pitchFamily="34" charset="0"/>
              </a:rPr>
              <a:t>“brand”. </a:t>
            </a:r>
            <a:r>
              <a:rPr lang="en-US" sz="2000" b="0" dirty="0">
                <a:latin typeface="Calibri" pitchFamily="34" charset="0"/>
                <a:cs typeface="Calibri" pitchFamily="34" charset="0"/>
              </a:rPr>
              <a:t>Boost Mobile users can only </a:t>
            </a:r>
            <a:r>
              <a:rPr lang="en-US" sz="2000" b="0" dirty="0" smtClean="0">
                <a:latin typeface="Calibri" pitchFamily="34" charset="0"/>
                <a:cs typeface="Calibri" pitchFamily="34" charset="0"/>
              </a:rPr>
              <a:t>interact with each other </a:t>
            </a:r>
            <a:r>
              <a:rPr lang="en-US" sz="2000" b="0" dirty="0">
                <a:latin typeface="Calibri" pitchFamily="34" charset="0"/>
                <a:cs typeface="Calibri" pitchFamily="34" charset="0"/>
              </a:rPr>
              <a:t>on stock phones. Apple subscribers have iPhone programs that can email friends their GPS location via Google Maps, but not alert preset buddies when they're within a set distance</a:t>
            </a:r>
            <a:r>
              <a:rPr lang="en-US" sz="2000" b="0" dirty="0" smtClean="0">
                <a:latin typeface="Calibri" pitchFamily="34" charset="0"/>
                <a:cs typeface="Calibri" pitchFamily="34" charset="0"/>
              </a:rPr>
              <a:t>.  Other systems use a web-based interface on the device; something not all phone browsers can support.</a:t>
            </a:r>
          </a:p>
          <a:p>
            <a:pPr algn="just"/>
            <a:endParaRPr lang="en-US" sz="2000" b="0" dirty="0">
              <a:latin typeface="Calibri" pitchFamily="34" charset="0"/>
              <a:cs typeface="Calibri" pitchFamily="34" charset="0"/>
            </a:endParaRPr>
          </a:p>
          <a:p>
            <a:pPr algn="just"/>
            <a:r>
              <a:rPr lang="en-US" sz="2000" b="0" dirty="0" smtClean="0">
                <a:latin typeface="Calibri" pitchFamily="34" charset="0"/>
                <a:cs typeface="Calibri" pitchFamily="34" charset="0"/>
              </a:rPr>
              <a:t>Our </a:t>
            </a:r>
            <a:r>
              <a:rPr lang="en-US" sz="2000" b="0" dirty="0">
                <a:latin typeface="Calibri" pitchFamily="34" charset="0"/>
                <a:cs typeface="Calibri" pitchFamily="34" charset="0"/>
              </a:rPr>
              <a:t>project aims to conjoin all these abilities together under the same roof regardless of carrier. </a:t>
            </a:r>
            <a:r>
              <a:rPr lang="en-US" sz="2000" b="0" dirty="0" smtClean="0">
                <a:latin typeface="Calibri" pitchFamily="34" charset="0"/>
                <a:cs typeface="Calibri" pitchFamily="34" charset="0"/>
              </a:rPr>
              <a:t>Our team aims </a:t>
            </a:r>
            <a:r>
              <a:rPr lang="en-US" sz="2000" b="0" dirty="0">
                <a:latin typeface="Calibri" pitchFamily="34" charset="0"/>
                <a:cs typeface="Calibri" pitchFamily="34" charset="0"/>
              </a:rPr>
              <a:t>to develop </a:t>
            </a:r>
            <a:r>
              <a:rPr lang="en-US" sz="2000" b="0" dirty="0" smtClean="0">
                <a:latin typeface="Calibri" pitchFamily="34" charset="0"/>
                <a:cs typeface="Calibri" pitchFamily="34" charset="0"/>
              </a:rPr>
              <a:t>a proof </a:t>
            </a:r>
            <a:r>
              <a:rPr lang="en-US" sz="2000" b="0" dirty="0">
                <a:latin typeface="Calibri" pitchFamily="34" charset="0"/>
                <a:cs typeface="Calibri" pitchFamily="34" charset="0"/>
              </a:rPr>
              <a:t>of concept on the Windows </a:t>
            </a:r>
            <a:r>
              <a:rPr lang="en-US" sz="2000" b="0" dirty="0" smtClean="0">
                <a:latin typeface="Calibri" pitchFamily="34" charset="0"/>
                <a:cs typeface="Calibri" pitchFamily="34" charset="0"/>
              </a:rPr>
              <a:t>Mobile 6.1 </a:t>
            </a:r>
            <a:r>
              <a:rPr lang="en-US" sz="2000" b="0" dirty="0">
                <a:latin typeface="Calibri" pitchFamily="34" charset="0"/>
                <a:cs typeface="Calibri" pitchFamily="34" charset="0"/>
              </a:rPr>
              <a:t>platform </a:t>
            </a:r>
            <a:r>
              <a:rPr lang="en-US" sz="2000" b="0" dirty="0" smtClean="0">
                <a:latin typeface="Calibri" pitchFamily="34" charset="0"/>
                <a:cs typeface="Calibri" pitchFamily="34" charset="0"/>
              </a:rPr>
              <a:t>along with documenting the client/server communication standard for expansion </a:t>
            </a:r>
            <a:r>
              <a:rPr lang="en-US" sz="2000" b="0" dirty="0">
                <a:latin typeface="Calibri" pitchFamily="34" charset="0"/>
                <a:cs typeface="Calibri" pitchFamily="34" charset="0"/>
              </a:rPr>
              <a:t>to other environments (J2ME, iPhone, etc</a:t>
            </a:r>
            <a:r>
              <a:rPr lang="en-US" sz="2000" b="0" dirty="0" smtClean="0">
                <a:latin typeface="Calibri" pitchFamily="34" charset="0"/>
                <a:cs typeface="Calibri" pitchFamily="34" charset="0"/>
              </a:rPr>
              <a:t>).</a:t>
            </a:r>
          </a:p>
          <a:p>
            <a:pPr algn="just"/>
            <a:endParaRPr lang="en-US" sz="2000" b="0" dirty="0" smtClean="0">
              <a:latin typeface="Calibri" pitchFamily="34" charset="0"/>
              <a:cs typeface="Calibri" pitchFamily="34" charset="0"/>
            </a:endParaRPr>
          </a:p>
          <a:p>
            <a:pPr algn="just"/>
            <a:endParaRPr lang="en-US" sz="2000" b="0" dirty="0" smtClean="0">
              <a:latin typeface="Calibri" pitchFamily="34" charset="0"/>
              <a:cs typeface="Calibri" pitchFamily="34" charset="0"/>
            </a:endParaRPr>
          </a:p>
          <a:p>
            <a:pPr algn="ctr"/>
            <a:r>
              <a:rPr lang="en-US" sz="2400" dirty="0" smtClean="0">
                <a:effectLst>
                  <a:outerShdw blurRad="38100" dist="38100" dir="2700000" algn="tl">
                    <a:srgbClr val="000000">
                      <a:alpha val="43137"/>
                    </a:srgbClr>
                  </a:outerShdw>
                </a:effectLst>
                <a:latin typeface="Calibri" pitchFamily="34" charset="0"/>
                <a:cs typeface="Calibri" pitchFamily="34" charset="0"/>
              </a:rPr>
              <a:t>Windows Mobile 6.1 Professional</a:t>
            </a:r>
          </a:p>
          <a:p>
            <a:pPr algn="ctr"/>
            <a:r>
              <a:rPr lang="en-US" sz="2000" b="0" dirty="0" smtClean="0">
                <a:effectLst>
                  <a:outerShdw blurRad="38100" dist="38100" dir="2700000" algn="tl">
                    <a:srgbClr val="000000">
                      <a:alpha val="43137"/>
                    </a:srgbClr>
                  </a:outerShdw>
                </a:effectLst>
                <a:latin typeface="Calibri" pitchFamily="34" charset="0"/>
                <a:cs typeface="Calibri" pitchFamily="34" charset="0"/>
              </a:rPr>
              <a:t>Client GUI</a:t>
            </a:r>
            <a:endParaRPr lang="en-US" sz="2000" b="0" dirty="0" smtClean="0">
              <a:latin typeface="Calibri" pitchFamily="34" charset="0"/>
              <a:cs typeface="Calibri" pitchFamily="34" charset="0"/>
            </a:endParaRPr>
          </a:p>
        </p:txBody>
      </p:sp>
      <p:sp>
        <p:nvSpPr>
          <p:cNvPr id="6" name="TextBox 5"/>
          <p:cNvSpPr txBox="1"/>
          <p:nvPr/>
        </p:nvSpPr>
        <p:spPr>
          <a:xfrm>
            <a:off x="15439371" y="3421016"/>
            <a:ext cx="5712144" cy="11664732"/>
          </a:xfrm>
          <a:prstGeom prst="rect">
            <a:avLst/>
          </a:prstGeom>
          <a:noFill/>
        </p:spPr>
        <p:txBody>
          <a:bodyPr wrap="square" rtlCol="0">
            <a:spAutoFit/>
          </a:bodyPr>
          <a:lstStyle/>
          <a:p>
            <a:pPr algn="just"/>
            <a:r>
              <a:rPr lang="en-US" sz="2400" dirty="0" smtClean="0">
                <a:effectLst>
                  <a:outerShdw blurRad="38100" dist="38100" dir="2700000" algn="tl">
                    <a:srgbClr val="000000">
                      <a:alpha val="43137"/>
                    </a:srgbClr>
                  </a:outerShdw>
                </a:effectLst>
                <a:latin typeface="Calibri" pitchFamily="34" charset="0"/>
                <a:cs typeface="Calibri" pitchFamily="34" charset="0"/>
              </a:rPr>
              <a:t>System Design</a:t>
            </a:r>
            <a:endParaRPr lang="en-US" sz="2000" b="0" dirty="0" smtClean="0">
              <a:latin typeface="Calibri" pitchFamily="34" charset="0"/>
              <a:cs typeface="Calibri" pitchFamily="34" charset="0"/>
            </a:endParaRPr>
          </a:p>
          <a:p>
            <a:pPr algn="just"/>
            <a:r>
              <a:rPr lang="en-US" sz="2000" dirty="0" smtClean="0">
                <a:effectLst>
                  <a:outerShdw blurRad="38100" dist="38100" dir="2700000" algn="tl">
                    <a:srgbClr val="000000">
                      <a:alpha val="43137"/>
                    </a:srgbClr>
                  </a:outerShdw>
                </a:effectLst>
                <a:latin typeface="Calibri" pitchFamily="34" charset="0"/>
                <a:cs typeface="Calibri" pitchFamily="34" charset="0"/>
              </a:rPr>
              <a:t>Server and Server Application</a:t>
            </a:r>
          </a:p>
          <a:p>
            <a:pPr algn="just"/>
            <a:r>
              <a:rPr lang="en-US" sz="2000" b="0" dirty="0" smtClean="0">
                <a:latin typeface="Calibri" pitchFamily="34" charset="0"/>
                <a:cs typeface="Calibri" pitchFamily="34" charset="0"/>
              </a:rPr>
              <a:t>The mEYEtrak server  runs on Ubuntu Server 8.10 with a typical LAMP (Linux, Apache, MySQL, PHP) installation. The mEYEtrak Server Application is written in PHP and uses HTTPS requests sent from a client.  All information processing is done server-side to reduce the workload on the client device.</a:t>
            </a:r>
          </a:p>
          <a:p>
            <a:pPr algn="just"/>
            <a:endParaRPr lang="en-US" sz="2000" b="0" dirty="0" smtClean="0">
              <a:latin typeface="Calibri" pitchFamily="34" charset="0"/>
              <a:cs typeface="Calibri" pitchFamily="34" charset="0"/>
            </a:endParaRPr>
          </a:p>
          <a:p>
            <a:pPr algn="just"/>
            <a:r>
              <a:rPr lang="en-US" sz="2000" dirty="0" smtClean="0">
                <a:effectLst>
                  <a:outerShdw blurRad="38100" dist="38100" dir="2700000" algn="tl">
                    <a:srgbClr val="000000">
                      <a:alpha val="43137"/>
                    </a:srgbClr>
                  </a:outerShdw>
                </a:effectLst>
                <a:latin typeface="Calibri" pitchFamily="34" charset="0"/>
                <a:cs typeface="Calibri" pitchFamily="34" charset="0"/>
              </a:rPr>
              <a:t>Client</a:t>
            </a:r>
          </a:p>
          <a:p>
            <a:pPr algn="just"/>
            <a:r>
              <a:rPr lang="en-US" sz="2000" b="0" dirty="0" smtClean="0">
                <a:latin typeface="Calibri" pitchFamily="34" charset="0"/>
                <a:cs typeface="Calibri" pitchFamily="34" charset="0"/>
              </a:rPr>
              <a:t>Our test platform and environment, Windows Mobile 6.1, communicates with the server over HTTPS. It communicates with the server using XML “</a:t>
            </a:r>
            <a:r>
              <a:rPr lang="en-US" sz="2000" b="0" dirty="0" err="1" smtClean="0">
                <a:latin typeface="Calibri" pitchFamily="34" charset="0"/>
                <a:cs typeface="Calibri" pitchFamily="34" charset="0"/>
              </a:rPr>
              <a:t>trakets</a:t>
            </a:r>
            <a:r>
              <a:rPr lang="en-US" sz="2000" b="0" dirty="0" smtClean="0">
                <a:latin typeface="Calibri" pitchFamily="34" charset="0"/>
                <a:cs typeface="Calibri" pitchFamily="34" charset="0"/>
              </a:rPr>
              <a:t>” and displays the results in a meaningful manner for the user.  In the situation where a phone is stolen or lost, the user can lock down and track their phone by using the website.</a:t>
            </a:r>
          </a:p>
          <a:p>
            <a:pPr algn="just"/>
            <a:endParaRPr lang="en-US" sz="2000" b="0" dirty="0" smtClean="0">
              <a:latin typeface="Calibri" pitchFamily="34" charset="0"/>
              <a:cs typeface="Calibri" pitchFamily="34" charset="0"/>
            </a:endParaRPr>
          </a:p>
          <a:p>
            <a:pPr algn="just"/>
            <a:r>
              <a:rPr lang="en-US" sz="2000" dirty="0" smtClean="0">
                <a:effectLst>
                  <a:outerShdw blurRad="38100" dist="38100" dir="2700000" algn="tl">
                    <a:srgbClr val="000000">
                      <a:alpha val="43137"/>
                    </a:srgbClr>
                  </a:outerShdw>
                </a:effectLst>
                <a:latin typeface="Calibri" pitchFamily="34" charset="0"/>
                <a:cs typeface="Calibri" pitchFamily="34" charset="0"/>
              </a:rPr>
              <a:t>Web Interface</a:t>
            </a:r>
            <a:endParaRPr lang="en-US" sz="2000" b="0" dirty="0" smtClean="0">
              <a:latin typeface="Calibri" pitchFamily="34" charset="0"/>
              <a:cs typeface="Calibri" pitchFamily="34" charset="0"/>
            </a:endParaRPr>
          </a:p>
          <a:p>
            <a:pPr algn="just"/>
            <a:r>
              <a:rPr lang="en-US" sz="2000" b="0" dirty="0" smtClean="0">
                <a:latin typeface="Calibri" pitchFamily="34" charset="0"/>
                <a:cs typeface="Calibri" pitchFamily="34" charset="0"/>
              </a:rPr>
              <a:t>The website allows user configuration without having to directly use the client device.  All updates and features that are available on the client device are mirrored on the website. Additional features include </a:t>
            </a:r>
            <a:r>
              <a:rPr lang="en-US" sz="2000" dirty="0" smtClean="0">
                <a:latin typeface="Calibri" pitchFamily="34" charset="0"/>
                <a:cs typeface="Calibri" pitchFamily="34" charset="0"/>
              </a:rPr>
              <a:t>“Stolen PhoneTrak”</a:t>
            </a:r>
            <a:r>
              <a:rPr lang="en-US" sz="2000" b="0" dirty="0" smtClean="0">
                <a:latin typeface="Calibri" pitchFamily="34" charset="0"/>
                <a:cs typeface="Calibri" pitchFamily="34" charset="0"/>
              </a:rPr>
              <a:t>, where a user can track their stolen or lost property via GPS and lockdown the phone from further use.</a:t>
            </a:r>
          </a:p>
          <a:p>
            <a:pPr algn="just"/>
            <a:endParaRPr lang="en-US" sz="2000" b="0" dirty="0" smtClean="0">
              <a:latin typeface="Calibri" pitchFamily="34" charset="0"/>
              <a:cs typeface="Calibri" pitchFamily="34" charset="0"/>
            </a:endParaRPr>
          </a:p>
          <a:p>
            <a:r>
              <a:rPr lang="en-US" sz="2400" dirty="0" smtClean="0">
                <a:effectLst>
                  <a:outerShdw blurRad="38100" dist="38100" dir="2700000" algn="tl">
                    <a:srgbClr val="000000">
                      <a:alpha val="43137"/>
                    </a:srgbClr>
                  </a:outerShdw>
                </a:effectLst>
                <a:latin typeface="Calibri" pitchFamily="34" charset="0"/>
                <a:cs typeface="Calibri" pitchFamily="34" charset="0"/>
              </a:rPr>
              <a:t>Team Members</a:t>
            </a:r>
          </a:p>
          <a:p>
            <a:r>
              <a:rPr lang="en-US" sz="2000" b="0" dirty="0" smtClean="0">
                <a:latin typeface="Calibri" pitchFamily="34" charset="0"/>
                <a:cs typeface="Calibri" pitchFamily="34" charset="0"/>
              </a:rPr>
              <a:t>Ernest Costa</a:t>
            </a:r>
          </a:p>
          <a:p>
            <a:r>
              <a:rPr lang="en-US" sz="2000" b="0" dirty="0" smtClean="0">
                <a:latin typeface="Calibri" pitchFamily="34" charset="0"/>
                <a:cs typeface="Calibri" pitchFamily="34" charset="0"/>
              </a:rPr>
              <a:t>Michael Daniels</a:t>
            </a:r>
          </a:p>
          <a:p>
            <a:r>
              <a:rPr lang="en-US" sz="2000" b="0" dirty="0" smtClean="0">
                <a:latin typeface="Calibri" pitchFamily="34" charset="0"/>
                <a:cs typeface="Calibri" pitchFamily="34" charset="0"/>
              </a:rPr>
              <a:t>Lindsay Graham</a:t>
            </a:r>
          </a:p>
          <a:p>
            <a:r>
              <a:rPr lang="en-US" sz="2000" b="0" dirty="0" smtClean="0">
                <a:latin typeface="Calibri" pitchFamily="34" charset="0"/>
                <a:cs typeface="Calibri" pitchFamily="34" charset="0"/>
              </a:rPr>
              <a:t>Erik Olson</a:t>
            </a:r>
          </a:p>
          <a:p>
            <a:r>
              <a:rPr lang="en-US" sz="2000" b="0" dirty="0" smtClean="0">
                <a:latin typeface="Calibri" pitchFamily="34" charset="0"/>
                <a:cs typeface="Calibri" pitchFamily="34" charset="0"/>
              </a:rPr>
              <a:t>Dion St. Hilaire</a:t>
            </a:r>
          </a:p>
          <a:p>
            <a:endParaRPr lang="en-US" sz="2000" b="0" dirty="0" smtClean="0">
              <a:latin typeface="Calibri" pitchFamily="34" charset="0"/>
              <a:cs typeface="Calibri" pitchFamily="34" charset="0"/>
            </a:endParaRPr>
          </a:p>
          <a:p>
            <a:r>
              <a:rPr lang="en-US" sz="2400" dirty="0" smtClean="0">
                <a:effectLst>
                  <a:outerShdw blurRad="38100" dist="38100" dir="2700000" algn="tl">
                    <a:srgbClr val="000000">
                      <a:alpha val="43137"/>
                    </a:srgbClr>
                  </a:outerShdw>
                </a:effectLst>
                <a:latin typeface="Calibri" pitchFamily="34" charset="0"/>
                <a:cs typeface="Calibri" pitchFamily="34" charset="0"/>
              </a:rPr>
              <a:t>Faculty Sponsor</a:t>
            </a:r>
          </a:p>
          <a:p>
            <a:r>
              <a:rPr lang="en-US" sz="2000" b="0" dirty="0" smtClean="0">
                <a:latin typeface="Calibri" pitchFamily="34" charset="0"/>
                <a:cs typeface="Calibri" pitchFamily="34" charset="0"/>
              </a:rPr>
              <a:t>Dr. Richard Ford</a:t>
            </a:r>
            <a:endParaRPr lang="en-US" sz="2400" b="0" dirty="0" smtClean="0">
              <a:latin typeface="Calibri" pitchFamily="34" charset="0"/>
              <a:cs typeface="Calibri" pitchFamily="34" charset="0"/>
            </a:endParaRPr>
          </a:p>
        </p:txBody>
      </p:sp>
      <p:sp>
        <p:nvSpPr>
          <p:cNvPr id="5" name="TextBox 4"/>
          <p:cNvSpPr txBox="1"/>
          <p:nvPr/>
        </p:nvSpPr>
        <p:spPr>
          <a:xfrm>
            <a:off x="7218951" y="3416966"/>
            <a:ext cx="7748335" cy="11387733"/>
          </a:xfrm>
          <a:prstGeom prst="rect">
            <a:avLst/>
          </a:prstGeom>
          <a:noFill/>
        </p:spPr>
        <p:txBody>
          <a:bodyPr wrap="square" rtlCol="0">
            <a:spAutoFit/>
          </a:bodyPr>
          <a:lstStyle/>
          <a:p>
            <a:pPr algn="just"/>
            <a:r>
              <a:rPr lang="en-US" sz="2400" dirty="0" smtClean="0">
                <a:effectLst>
                  <a:outerShdw blurRad="38100" dist="38100" dir="2700000" algn="tl">
                    <a:srgbClr val="000000">
                      <a:alpha val="43137"/>
                    </a:srgbClr>
                  </a:outerShdw>
                </a:effectLst>
                <a:latin typeface="Calibri" pitchFamily="34" charset="0"/>
                <a:cs typeface="Calibri" pitchFamily="34" charset="0"/>
              </a:rPr>
              <a:t>System Overview</a:t>
            </a:r>
          </a:p>
          <a:p>
            <a:pPr algn="just"/>
            <a:r>
              <a:rPr lang="en-US" sz="2000" b="0" dirty="0" smtClean="0">
                <a:latin typeface="Calibri" pitchFamily="34" charset="0"/>
                <a:cs typeface="Calibri" pitchFamily="34" charset="0"/>
              </a:rPr>
              <a:t>mEYEtrak utilizes HTTPS for communications between client and server.  By serializing events sent back and forth  between the user’s device and parsing the resultant data, intercommunication between various platforms is achievable without redesigning aspects of the system.</a:t>
            </a:r>
          </a:p>
          <a:p>
            <a:pPr algn="just"/>
            <a:endParaRPr lang="en-US" sz="2000" b="0" dirty="0" smtClean="0">
              <a:latin typeface="Calibri" pitchFamily="34" charset="0"/>
              <a:cs typeface="Calibri" pitchFamily="34" charset="0"/>
            </a:endParaRPr>
          </a:p>
          <a:p>
            <a:pPr algn="just"/>
            <a:endParaRPr lang="en-US" sz="2000" b="0" dirty="0" smtClean="0">
              <a:latin typeface="Calibri" pitchFamily="34" charset="0"/>
              <a:cs typeface="Calibri" pitchFamily="34" charset="0"/>
            </a:endParaRPr>
          </a:p>
          <a:p>
            <a:pPr algn="just"/>
            <a:endParaRPr lang="en-US" sz="2000" b="0" dirty="0" smtClean="0">
              <a:latin typeface="Calibri" pitchFamily="34" charset="0"/>
              <a:cs typeface="Calibri" pitchFamily="34" charset="0"/>
            </a:endParaRPr>
          </a:p>
          <a:p>
            <a:pPr algn="just"/>
            <a:endParaRPr lang="en-US" sz="2000" b="0" dirty="0" smtClean="0">
              <a:latin typeface="Calibri" pitchFamily="34" charset="0"/>
              <a:cs typeface="Calibri" pitchFamily="34" charset="0"/>
            </a:endParaRPr>
          </a:p>
          <a:p>
            <a:pPr algn="just"/>
            <a:endParaRPr lang="en-US" sz="2000" b="0" dirty="0" smtClean="0">
              <a:latin typeface="Calibri" pitchFamily="34" charset="0"/>
              <a:cs typeface="Calibri" pitchFamily="34" charset="0"/>
            </a:endParaRPr>
          </a:p>
          <a:p>
            <a:pPr algn="just"/>
            <a:endParaRPr lang="en-US" sz="2000" b="0" dirty="0" smtClean="0">
              <a:latin typeface="Calibri" pitchFamily="34" charset="0"/>
              <a:cs typeface="Calibri" pitchFamily="34" charset="0"/>
            </a:endParaRPr>
          </a:p>
          <a:p>
            <a:pPr algn="just"/>
            <a:endParaRPr lang="en-US" sz="2000" b="0" dirty="0" smtClean="0">
              <a:latin typeface="Calibri" pitchFamily="34" charset="0"/>
              <a:cs typeface="Calibri" pitchFamily="34" charset="0"/>
            </a:endParaRPr>
          </a:p>
          <a:p>
            <a:pPr algn="just"/>
            <a:endParaRPr lang="en-US" sz="2000" b="0" dirty="0" smtClean="0">
              <a:latin typeface="Calibri" pitchFamily="34" charset="0"/>
              <a:cs typeface="Calibri" pitchFamily="34" charset="0"/>
            </a:endParaRPr>
          </a:p>
          <a:p>
            <a:pPr algn="just"/>
            <a:endParaRPr lang="en-US" sz="2000" b="0" dirty="0" smtClean="0">
              <a:latin typeface="Calibri" pitchFamily="34" charset="0"/>
              <a:cs typeface="Calibri" pitchFamily="34" charset="0"/>
            </a:endParaRPr>
          </a:p>
          <a:p>
            <a:pPr algn="just"/>
            <a:endParaRPr lang="en-US" sz="2000" b="0" dirty="0" smtClean="0">
              <a:latin typeface="Calibri" pitchFamily="34" charset="0"/>
              <a:cs typeface="Calibri" pitchFamily="34" charset="0"/>
            </a:endParaRPr>
          </a:p>
          <a:p>
            <a:pPr algn="just"/>
            <a:endParaRPr lang="en-US" sz="2000" b="0" dirty="0" smtClean="0">
              <a:latin typeface="Calibri" pitchFamily="34" charset="0"/>
              <a:cs typeface="Calibri" pitchFamily="34" charset="0"/>
            </a:endParaRPr>
          </a:p>
          <a:p>
            <a:pPr algn="just"/>
            <a:endParaRPr lang="en-US" sz="2000" b="0" dirty="0" smtClean="0">
              <a:latin typeface="Calibri" pitchFamily="34" charset="0"/>
              <a:cs typeface="Calibri" pitchFamily="34" charset="0"/>
            </a:endParaRPr>
          </a:p>
          <a:p>
            <a:pPr algn="just"/>
            <a:endParaRPr lang="en-US" sz="2000" b="0" dirty="0" smtClean="0">
              <a:latin typeface="Calibri" pitchFamily="34" charset="0"/>
              <a:cs typeface="Calibri" pitchFamily="34" charset="0"/>
            </a:endParaRPr>
          </a:p>
          <a:p>
            <a:pPr algn="just"/>
            <a:endParaRPr lang="en-US" sz="2000" b="0" dirty="0" smtClean="0">
              <a:latin typeface="Calibri" pitchFamily="34" charset="0"/>
              <a:cs typeface="Calibri" pitchFamily="34" charset="0"/>
            </a:endParaRPr>
          </a:p>
          <a:p>
            <a:pPr algn="just"/>
            <a:endParaRPr lang="en-US" sz="2000" b="0" dirty="0" smtClean="0">
              <a:latin typeface="Calibri" pitchFamily="34" charset="0"/>
              <a:cs typeface="Calibri" pitchFamily="34" charset="0"/>
            </a:endParaRPr>
          </a:p>
          <a:p>
            <a:pPr algn="just"/>
            <a:endParaRPr lang="en-US" sz="2000" b="0" dirty="0" smtClean="0">
              <a:latin typeface="Calibri" pitchFamily="34" charset="0"/>
              <a:cs typeface="Calibri" pitchFamily="34" charset="0"/>
            </a:endParaRPr>
          </a:p>
          <a:p>
            <a:pPr algn="just"/>
            <a:endParaRPr lang="en-US" sz="2000" b="0" dirty="0" smtClean="0">
              <a:latin typeface="Calibri" pitchFamily="34" charset="0"/>
              <a:cs typeface="Calibri" pitchFamily="34" charset="0"/>
            </a:endParaRPr>
          </a:p>
          <a:p>
            <a:pPr algn="just"/>
            <a:endParaRPr lang="en-US" sz="2000" b="0" dirty="0" smtClean="0">
              <a:latin typeface="Calibri" pitchFamily="34" charset="0"/>
              <a:cs typeface="Calibri" pitchFamily="34" charset="0"/>
            </a:endParaRPr>
          </a:p>
          <a:p>
            <a:pPr algn="just"/>
            <a:endParaRPr lang="en-US" sz="2000" b="0" dirty="0" smtClean="0">
              <a:latin typeface="Calibri" pitchFamily="34" charset="0"/>
              <a:cs typeface="Calibri" pitchFamily="34" charset="0"/>
            </a:endParaRPr>
          </a:p>
          <a:p>
            <a:pPr algn="just"/>
            <a:endParaRPr lang="en-US" sz="2000" b="0" dirty="0" smtClean="0">
              <a:latin typeface="Calibri" pitchFamily="34" charset="0"/>
              <a:cs typeface="Calibri" pitchFamily="34" charset="0"/>
            </a:endParaRPr>
          </a:p>
          <a:p>
            <a:pPr algn="just"/>
            <a:endParaRPr lang="en-US" sz="2400" dirty="0" smtClean="0">
              <a:effectLst>
                <a:outerShdw blurRad="38100" dist="38100" dir="2700000" algn="tl">
                  <a:srgbClr val="000000">
                    <a:alpha val="43137"/>
                  </a:srgbClr>
                </a:outerShdw>
              </a:effectLst>
              <a:latin typeface="Calibri" pitchFamily="34" charset="0"/>
              <a:cs typeface="Calibri" pitchFamily="34" charset="0"/>
            </a:endParaRPr>
          </a:p>
          <a:p>
            <a:pPr algn="just"/>
            <a:endParaRPr lang="en-US" sz="2400" dirty="0" smtClean="0">
              <a:effectLst>
                <a:outerShdw blurRad="38100" dist="38100" dir="2700000" algn="tl">
                  <a:srgbClr val="000000">
                    <a:alpha val="43137"/>
                  </a:srgbClr>
                </a:outerShdw>
              </a:effectLst>
              <a:latin typeface="Calibri" pitchFamily="34" charset="0"/>
              <a:cs typeface="Calibri" pitchFamily="34" charset="0"/>
            </a:endParaRPr>
          </a:p>
          <a:p>
            <a:pPr algn="just"/>
            <a:r>
              <a:rPr lang="en-US" sz="2400" dirty="0" smtClean="0">
                <a:effectLst>
                  <a:outerShdw blurRad="38100" dist="38100" dir="2700000" algn="tl">
                    <a:srgbClr val="000000">
                      <a:alpha val="43137"/>
                    </a:srgbClr>
                  </a:outerShdw>
                </a:effectLst>
                <a:latin typeface="Calibri" pitchFamily="34" charset="0"/>
                <a:cs typeface="Calibri" pitchFamily="34" charset="0"/>
              </a:rPr>
              <a:t>Features</a:t>
            </a:r>
            <a:endParaRPr lang="en-US" sz="2400" b="0" dirty="0" smtClean="0">
              <a:latin typeface="Calibri" pitchFamily="34" charset="0"/>
              <a:cs typeface="Calibri" pitchFamily="34" charset="0"/>
            </a:endParaRPr>
          </a:p>
          <a:p>
            <a:pPr algn="just">
              <a:buFont typeface="Arial" pitchFamily="34" charset="0"/>
              <a:buChar char="•"/>
            </a:pPr>
            <a:r>
              <a:rPr lang="en-US" sz="2000" b="0" dirty="0" smtClean="0">
                <a:latin typeface="Calibri" pitchFamily="34" charset="0"/>
                <a:cs typeface="Calibri" pitchFamily="34" charset="0"/>
              </a:rPr>
              <a:t>Cross-carrier communication through centralized server</a:t>
            </a:r>
          </a:p>
          <a:p>
            <a:pPr algn="just">
              <a:buFont typeface="Arial" pitchFamily="34" charset="0"/>
              <a:buChar char="•"/>
            </a:pPr>
            <a:r>
              <a:rPr lang="en-US" sz="2000" b="0" dirty="0" smtClean="0">
                <a:latin typeface="Calibri" pitchFamily="34" charset="0"/>
                <a:cs typeface="Calibri" pitchFamily="34" charset="0"/>
              </a:rPr>
              <a:t>Privacy settings, allowing users to create distinct privileged groups</a:t>
            </a:r>
          </a:p>
          <a:p>
            <a:pPr algn="just">
              <a:buFont typeface="Arial" pitchFamily="34" charset="0"/>
              <a:buChar char="•"/>
            </a:pPr>
            <a:r>
              <a:rPr lang="en-US" sz="2000" b="0" dirty="0" smtClean="0">
                <a:latin typeface="Calibri" pitchFamily="34" charset="0"/>
                <a:cs typeface="Calibri" pitchFamily="34" charset="0"/>
              </a:rPr>
              <a:t>Secure transmission of data, be it via Wi-Fi connection, 3G, EDGE, etc</a:t>
            </a:r>
          </a:p>
          <a:p>
            <a:pPr algn="just">
              <a:buFont typeface="Arial" pitchFamily="34" charset="0"/>
              <a:buChar char="•"/>
            </a:pPr>
            <a:r>
              <a:rPr lang="en-US" sz="2000" b="0" dirty="0" smtClean="0">
                <a:latin typeface="Calibri" pitchFamily="34" charset="0"/>
                <a:cs typeface="Calibri" pitchFamily="34" charset="0"/>
              </a:rPr>
              <a:t>Easily expandable and portable to various platforms (Windows Mobile, J2ME, Blackberry, iPhone, etc) by utilizing XML</a:t>
            </a:r>
          </a:p>
          <a:p>
            <a:pPr algn="just">
              <a:buFont typeface="Arial" pitchFamily="34" charset="0"/>
              <a:buChar char="•"/>
            </a:pPr>
            <a:r>
              <a:rPr lang="en-US" sz="2000" b="0" dirty="0" smtClean="0">
                <a:latin typeface="Calibri" pitchFamily="34" charset="0"/>
                <a:cs typeface="Calibri" pitchFamily="34" charset="0"/>
              </a:rPr>
              <a:t>Direct dialing or SMS on contact</a:t>
            </a:r>
          </a:p>
          <a:p>
            <a:pPr algn="just">
              <a:buFont typeface="Arial" pitchFamily="34" charset="0"/>
              <a:buChar char="•"/>
            </a:pPr>
            <a:r>
              <a:rPr lang="en-US" sz="2000" b="0" dirty="0" smtClean="0">
                <a:latin typeface="Calibri" pitchFamily="34" charset="0"/>
                <a:cs typeface="Calibri" pitchFamily="34" charset="0"/>
              </a:rPr>
              <a:t>Buddy Tracking (focused on privacy)</a:t>
            </a:r>
          </a:p>
          <a:p>
            <a:pPr algn="just"/>
            <a:endParaRPr lang="en-US" sz="1800" b="0" dirty="0" smtClean="0">
              <a:latin typeface="Calibri" pitchFamily="34" charset="0"/>
              <a:cs typeface="Calibri" pitchFamily="34" charset="0"/>
            </a:endParaRPr>
          </a:p>
        </p:txBody>
      </p:sp>
      <p:cxnSp>
        <p:nvCxnSpPr>
          <p:cNvPr id="32" name="Straight Arrow Connector 31"/>
          <p:cNvCxnSpPr/>
          <p:nvPr/>
        </p:nvCxnSpPr>
        <p:spPr bwMode="auto">
          <a:xfrm rot="5400000">
            <a:off x="10733362" y="8137662"/>
            <a:ext cx="667738" cy="1431"/>
          </a:xfrm>
          <a:prstGeom prst="straightConnector1">
            <a:avLst/>
          </a:prstGeom>
          <a:solidFill>
            <a:schemeClr val="accent1"/>
          </a:solidFill>
          <a:ln w="38100" cap="flat" cmpd="sng" algn="ctr">
            <a:solidFill>
              <a:schemeClr val="tx1"/>
            </a:solidFill>
            <a:prstDash val="solid"/>
            <a:round/>
            <a:headEnd type="arrow"/>
            <a:tailEnd type="arrow"/>
          </a:ln>
          <a:effectLst/>
        </p:spPr>
      </p:cxnSp>
      <p:sp>
        <p:nvSpPr>
          <p:cNvPr id="40" name="TextBox 39"/>
          <p:cNvSpPr txBox="1"/>
          <p:nvPr/>
        </p:nvSpPr>
        <p:spPr>
          <a:xfrm>
            <a:off x="10956529" y="7974731"/>
            <a:ext cx="923467" cy="332826"/>
          </a:xfrm>
          <a:prstGeom prst="rect">
            <a:avLst/>
          </a:prstGeom>
          <a:noFill/>
        </p:spPr>
        <p:txBody>
          <a:bodyPr wrap="square" rtlCol="0">
            <a:spAutoFit/>
          </a:bodyPr>
          <a:lstStyle/>
          <a:p>
            <a:pPr algn="ctr"/>
            <a:r>
              <a:rPr lang="en-US" sz="1800" dirty="0" smtClean="0">
                <a:effectLst>
                  <a:outerShdw blurRad="38100" dist="38100" dir="2700000" algn="tl">
                    <a:srgbClr val="000000">
                      <a:alpha val="43137"/>
                    </a:srgbClr>
                  </a:outerShdw>
                </a:effectLst>
              </a:rPr>
              <a:t>XML</a:t>
            </a:r>
            <a:endParaRPr lang="en-US" sz="2000" dirty="0">
              <a:effectLst>
                <a:outerShdw blurRad="38100" dist="38100" dir="2700000" algn="tl">
                  <a:srgbClr val="000000">
                    <a:alpha val="43137"/>
                  </a:srgbClr>
                </a:outerShdw>
              </a:effectLst>
            </a:endParaRPr>
          </a:p>
        </p:txBody>
      </p:sp>
      <p:grpSp>
        <p:nvGrpSpPr>
          <p:cNvPr id="80" name="Group 79"/>
          <p:cNvGrpSpPr/>
          <p:nvPr/>
        </p:nvGrpSpPr>
        <p:grpSpPr>
          <a:xfrm>
            <a:off x="10046261" y="5505930"/>
            <a:ext cx="2066908" cy="2150664"/>
            <a:chOff x="9805835" y="7113798"/>
            <a:chExt cx="2883506" cy="3000359"/>
          </a:xfrm>
        </p:grpSpPr>
        <p:sp>
          <p:nvSpPr>
            <p:cNvPr id="53" name="Oval 52"/>
            <p:cNvSpPr/>
            <p:nvPr/>
          </p:nvSpPr>
          <p:spPr bwMode="auto">
            <a:xfrm>
              <a:off x="9812589" y="7358545"/>
              <a:ext cx="2876752" cy="2755612"/>
            </a:xfrm>
            <a:prstGeom prst="ellipse">
              <a:avLst/>
            </a:prstGeom>
            <a:ln>
              <a:headEnd type="none" w="med" len="med"/>
              <a:tailEnd type="none" w="med" len="med"/>
            </a:ln>
          </p:spPr>
          <p:style>
            <a:lnRef idx="0">
              <a:schemeClr val="accent6"/>
            </a:lnRef>
            <a:fillRef idx="1002">
              <a:schemeClr val="lt2"/>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en-US" sz="5200" b="1" i="0" u="none" strike="noStrike" cap="none" normalizeH="0" baseline="0" smtClean="0">
                <a:ln>
                  <a:noFill/>
                </a:ln>
                <a:solidFill>
                  <a:schemeClr val="tx1"/>
                </a:solidFill>
                <a:effectLst/>
                <a:latin typeface="Arial" charset="0"/>
              </a:endParaRPr>
            </a:p>
          </p:txBody>
        </p:sp>
        <p:pic>
          <p:nvPicPr>
            <p:cNvPr id="12" name="Picture 4" descr="C:\Users\ecosta\AppData\Local\Microsoft\Windows\Temporary Internet Files\Content.IE5\XXEND1TI\MCj04352420000[1].png"/>
            <p:cNvPicPr>
              <a:picLocks noChangeAspect="1" noChangeArrowheads="1"/>
            </p:cNvPicPr>
            <p:nvPr/>
          </p:nvPicPr>
          <p:blipFill>
            <a:blip r:embed="rId3" cstate="print"/>
            <a:srcRect/>
            <a:stretch>
              <a:fillRect/>
            </a:stretch>
          </p:blipFill>
          <p:spPr bwMode="auto">
            <a:xfrm>
              <a:off x="9805835" y="7113798"/>
              <a:ext cx="922960" cy="1826140"/>
            </a:xfrm>
            <a:prstGeom prst="rect">
              <a:avLst/>
            </a:prstGeom>
            <a:noFill/>
          </p:spPr>
        </p:pic>
        <p:sp>
          <p:nvSpPr>
            <p:cNvPr id="14" name="TextBox 13"/>
            <p:cNvSpPr txBox="1"/>
            <p:nvPr/>
          </p:nvSpPr>
          <p:spPr>
            <a:xfrm>
              <a:off x="10399967" y="7443783"/>
              <a:ext cx="2141621" cy="729936"/>
            </a:xfrm>
            <a:prstGeom prst="rect">
              <a:avLst/>
            </a:prstGeom>
            <a:noFill/>
          </p:spPr>
          <p:txBody>
            <a:bodyPr wrap="square" rtlCol="0">
              <a:spAutoFit/>
            </a:bodyPr>
            <a:lstStyle/>
            <a:p>
              <a:pPr algn="ctr"/>
              <a:r>
                <a:rPr lang="en-US" sz="1400" dirty="0" smtClean="0">
                  <a:effectLst>
                    <a:outerShdw blurRad="38100" dist="38100" dir="2700000" algn="tl">
                      <a:srgbClr val="000000">
                        <a:alpha val="43137"/>
                      </a:srgbClr>
                    </a:outerShdw>
                  </a:effectLst>
                </a:rPr>
                <a:t>Server</a:t>
              </a:r>
            </a:p>
            <a:p>
              <a:pPr algn="ctr"/>
              <a:r>
                <a:rPr lang="en-US" sz="1400" dirty="0" smtClean="0">
                  <a:effectLst>
                    <a:outerShdw blurRad="38100" dist="38100" dir="2700000" algn="tl">
                      <a:srgbClr val="000000">
                        <a:alpha val="43137"/>
                      </a:srgbClr>
                    </a:outerShdw>
                  </a:effectLst>
                </a:rPr>
                <a:t>Application</a:t>
              </a:r>
              <a:endParaRPr lang="en-US" sz="1400" dirty="0">
                <a:effectLst>
                  <a:outerShdw blurRad="38100" dist="38100" dir="2700000" algn="tl">
                    <a:srgbClr val="000000">
                      <a:alpha val="43137"/>
                    </a:srgbClr>
                  </a:outerShdw>
                </a:effectLst>
              </a:endParaRPr>
            </a:p>
          </p:txBody>
        </p:sp>
        <p:sp>
          <p:nvSpPr>
            <p:cNvPr id="54" name="TextBox 53"/>
            <p:cNvSpPr txBox="1"/>
            <p:nvPr/>
          </p:nvSpPr>
          <p:spPr>
            <a:xfrm>
              <a:off x="10863710" y="8207306"/>
              <a:ext cx="1320681" cy="35423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050" dirty="0" smtClean="0">
                  <a:effectLst>
                    <a:outerShdw blurRad="38100" dist="38100" dir="2700000" algn="tl">
                      <a:srgbClr val="000000">
                        <a:alpha val="43137"/>
                      </a:srgbClr>
                    </a:outerShdw>
                  </a:effectLst>
                </a:rPr>
                <a:t>Server App.</a:t>
              </a:r>
              <a:endParaRPr lang="en-US" sz="1050" dirty="0">
                <a:effectLst>
                  <a:outerShdw blurRad="38100" dist="38100" dir="2700000" algn="tl">
                    <a:srgbClr val="000000">
                      <a:alpha val="43137"/>
                    </a:srgbClr>
                  </a:outerShdw>
                </a:effectLst>
              </a:endParaRPr>
            </a:p>
          </p:txBody>
        </p:sp>
        <p:sp>
          <p:nvSpPr>
            <p:cNvPr id="55" name="TextBox 54"/>
            <p:cNvSpPr txBox="1"/>
            <p:nvPr/>
          </p:nvSpPr>
          <p:spPr>
            <a:xfrm>
              <a:off x="10132411" y="9047735"/>
              <a:ext cx="1068656" cy="57965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050" dirty="0" smtClean="0">
                  <a:effectLst>
                    <a:outerShdw blurRad="38100" dist="38100" dir="2700000" algn="tl">
                      <a:srgbClr val="000000">
                        <a:alpha val="43137"/>
                      </a:srgbClr>
                    </a:outerShdw>
                  </a:effectLst>
                </a:rPr>
                <a:t>“</a:t>
              </a:r>
              <a:r>
                <a:rPr lang="en-US" sz="1050" dirty="0" err="1" smtClean="0">
                  <a:effectLst>
                    <a:outerShdw blurRad="38100" dist="38100" dir="2700000" algn="tl">
                      <a:srgbClr val="000000">
                        <a:alpha val="43137"/>
                      </a:srgbClr>
                    </a:outerShdw>
                  </a:effectLst>
                </a:rPr>
                <a:t>Traket</a:t>
              </a:r>
              <a:r>
                <a:rPr lang="en-US" sz="1050" dirty="0" smtClean="0">
                  <a:effectLst>
                    <a:outerShdw blurRad="38100" dist="38100" dir="2700000" algn="tl">
                      <a:srgbClr val="000000">
                        <a:alpha val="43137"/>
                      </a:srgbClr>
                    </a:outerShdw>
                  </a:effectLst>
                </a:rPr>
                <a:t>”</a:t>
              </a:r>
            </a:p>
            <a:p>
              <a:pPr algn="ctr"/>
              <a:r>
                <a:rPr lang="en-US" sz="1050" dirty="0" smtClean="0">
                  <a:effectLst>
                    <a:outerShdw blurRad="38100" dist="38100" dir="2700000" algn="tl">
                      <a:srgbClr val="000000">
                        <a:alpha val="43137"/>
                      </a:srgbClr>
                    </a:outerShdw>
                  </a:effectLst>
                </a:rPr>
                <a:t>Factory</a:t>
              </a:r>
              <a:endParaRPr lang="en-US" sz="1050" dirty="0">
                <a:effectLst>
                  <a:outerShdw blurRad="38100" dist="38100" dir="2700000" algn="tl">
                    <a:srgbClr val="000000">
                      <a:alpha val="43137"/>
                    </a:srgbClr>
                  </a:outerShdw>
                </a:effectLst>
              </a:endParaRPr>
            </a:p>
          </p:txBody>
        </p:sp>
        <p:sp>
          <p:nvSpPr>
            <p:cNvPr id="56" name="TextBox 55"/>
            <p:cNvSpPr txBox="1"/>
            <p:nvPr/>
          </p:nvSpPr>
          <p:spPr>
            <a:xfrm>
              <a:off x="11298496" y="9055354"/>
              <a:ext cx="1111797" cy="364968"/>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050" dirty="0" smtClean="0">
                  <a:effectLst>
                    <a:outerShdw blurRad="38100" dist="38100" dir="2700000" algn="tl">
                      <a:srgbClr val="000000">
                        <a:alpha val="43137"/>
                      </a:srgbClr>
                    </a:outerShdw>
                  </a:effectLst>
                </a:rPr>
                <a:t>Database</a:t>
              </a:r>
              <a:endParaRPr lang="en-US" sz="1200" dirty="0">
                <a:effectLst>
                  <a:outerShdw blurRad="38100" dist="38100" dir="2700000" algn="tl">
                    <a:srgbClr val="000000">
                      <a:alpha val="43137"/>
                    </a:srgbClr>
                  </a:outerShdw>
                </a:effectLst>
              </a:endParaRPr>
            </a:p>
          </p:txBody>
        </p:sp>
        <p:cxnSp>
          <p:nvCxnSpPr>
            <p:cNvPr id="71" name="Straight Arrow Connector 70"/>
            <p:cNvCxnSpPr/>
            <p:nvPr/>
          </p:nvCxnSpPr>
          <p:spPr bwMode="auto">
            <a:xfrm rot="16200000" flipH="1">
              <a:off x="11778867" y="8642166"/>
              <a:ext cx="356259" cy="320633"/>
            </a:xfrm>
            <a:prstGeom prst="straightConnector1">
              <a:avLst/>
            </a:prstGeom>
            <a:solidFill>
              <a:schemeClr val="accent1"/>
            </a:solidFill>
            <a:ln w="19050" cap="flat" cmpd="sng" algn="ctr">
              <a:solidFill>
                <a:schemeClr val="tx1"/>
              </a:solidFill>
              <a:prstDash val="solid"/>
              <a:round/>
              <a:headEnd type="arrow"/>
              <a:tailEnd type="arrow"/>
            </a:ln>
            <a:effectLst/>
          </p:spPr>
        </p:cxnSp>
        <p:cxnSp>
          <p:nvCxnSpPr>
            <p:cNvPr id="77" name="Straight Arrow Connector 76"/>
            <p:cNvCxnSpPr/>
            <p:nvPr/>
          </p:nvCxnSpPr>
          <p:spPr bwMode="auto">
            <a:xfrm rot="5400000">
              <a:off x="10765558" y="8642170"/>
              <a:ext cx="356257" cy="320633"/>
            </a:xfrm>
            <a:prstGeom prst="straightConnector1">
              <a:avLst/>
            </a:prstGeom>
            <a:solidFill>
              <a:schemeClr val="accent1"/>
            </a:solidFill>
            <a:ln w="19050" cap="flat" cmpd="sng" algn="ctr">
              <a:solidFill>
                <a:schemeClr val="tx1"/>
              </a:solidFill>
              <a:prstDash val="solid"/>
              <a:round/>
              <a:headEnd type="arrow"/>
              <a:tailEnd type="arrow"/>
            </a:ln>
            <a:effectLst/>
          </p:spPr>
        </p:cxnSp>
      </p:grpSp>
      <p:grpSp>
        <p:nvGrpSpPr>
          <p:cNvPr id="51" name="Group 50"/>
          <p:cNvGrpSpPr/>
          <p:nvPr/>
        </p:nvGrpSpPr>
        <p:grpSpPr>
          <a:xfrm>
            <a:off x="8043957" y="9210133"/>
            <a:ext cx="2062067" cy="1975229"/>
            <a:chOff x="8301132" y="11816971"/>
            <a:chExt cx="2062067" cy="1975229"/>
          </a:xfrm>
        </p:grpSpPr>
        <p:sp>
          <p:nvSpPr>
            <p:cNvPr id="49" name="Oval 48"/>
            <p:cNvSpPr/>
            <p:nvPr/>
          </p:nvSpPr>
          <p:spPr bwMode="auto">
            <a:xfrm>
              <a:off x="8301132" y="11816971"/>
              <a:ext cx="2062067" cy="1975229"/>
            </a:xfrm>
            <a:prstGeom prst="ellipse">
              <a:avLst/>
            </a:prstGeom>
            <a:ln>
              <a:headEnd type="none" w="med" len="med"/>
              <a:tailEnd type="none" w="med" len="med"/>
            </a:ln>
          </p:spPr>
          <p:style>
            <a:lnRef idx="0">
              <a:schemeClr val="accent6"/>
            </a:lnRef>
            <a:fillRef idx="1002">
              <a:schemeClr val="lt2"/>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en-US" sz="5200" b="1" i="0" u="none" strike="noStrike" cap="none" normalizeH="0" baseline="0" smtClean="0">
                <a:ln>
                  <a:noFill/>
                </a:ln>
                <a:solidFill>
                  <a:schemeClr val="tx1"/>
                </a:solidFill>
                <a:effectLst/>
                <a:latin typeface="Arial" charset="0"/>
              </a:endParaRPr>
            </a:p>
          </p:txBody>
        </p:sp>
        <p:grpSp>
          <p:nvGrpSpPr>
            <p:cNvPr id="88" name="Group 87"/>
            <p:cNvGrpSpPr/>
            <p:nvPr/>
          </p:nvGrpSpPr>
          <p:grpSpPr>
            <a:xfrm>
              <a:off x="8315664" y="11822944"/>
              <a:ext cx="1818936" cy="1804404"/>
              <a:chOff x="7662904" y="11858223"/>
              <a:chExt cx="1818936" cy="1804404"/>
            </a:xfrm>
          </p:grpSpPr>
          <p:pic>
            <p:nvPicPr>
              <p:cNvPr id="13" name="Picture 12" descr="computer.png"/>
              <p:cNvPicPr>
                <a:picLocks noChangeAspect="1"/>
              </p:cNvPicPr>
              <p:nvPr/>
            </p:nvPicPr>
            <p:blipFill>
              <a:blip r:embed="rId4" cstate="print"/>
              <a:stretch>
                <a:fillRect/>
              </a:stretch>
            </p:blipFill>
            <p:spPr>
              <a:xfrm>
                <a:off x="7662904" y="11858223"/>
                <a:ext cx="874846" cy="702432"/>
              </a:xfrm>
              <a:prstGeom prst="rect">
                <a:avLst/>
              </a:prstGeom>
              <a:effectLst/>
            </p:spPr>
          </p:pic>
          <p:sp>
            <p:nvSpPr>
              <p:cNvPr id="39" name="TextBox 38"/>
              <p:cNvSpPr txBox="1"/>
              <p:nvPr/>
            </p:nvSpPr>
            <p:spPr>
              <a:xfrm>
                <a:off x="8536013" y="11938864"/>
                <a:ext cx="945827" cy="523220"/>
              </a:xfrm>
              <a:prstGeom prst="rect">
                <a:avLst/>
              </a:prstGeom>
              <a:noFill/>
            </p:spPr>
            <p:txBody>
              <a:bodyPr wrap="square" rtlCol="0">
                <a:spAutoFit/>
              </a:bodyPr>
              <a:lstStyle/>
              <a:p>
                <a:pPr algn="ctr"/>
                <a:r>
                  <a:rPr lang="en-US" sz="1400" dirty="0" smtClean="0">
                    <a:effectLst>
                      <a:outerShdw blurRad="38100" dist="38100" dir="2700000" algn="tl">
                        <a:srgbClr val="000000">
                          <a:alpha val="43137"/>
                        </a:srgbClr>
                      </a:outerShdw>
                    </a:effectLst>
                  </a:rPr>
                  <a:t>Web</a:t>
                </a:r>
              </a:p>
              <a:p>
                <a:pPr algn="ctr"/>
                <a:r>
                  <a:rPr lang="en-US" sz="1400" dirty="0" smtClean="0">
                    <a:effectLst>
                      <a:outerShdw blurRad="38100" dist="38100" dir="2700000" algn="tl">
                        <a:srgbClr val="000000">
                          <a:alpha val="43137"/>
                        </a:srgbClr>
                      </a:outerShdw>
                    </a:effectLst>
                  </a:rPr>
                  <a:t>Interface</a:t>
                </a:r>
                <a:endParaRPr lang="en-US" sz="1400" dirty="0">
                  <a:effectLst>
                    <a:outerShdw blurRad="38100" dist="38100" dir="2700000" algn="tl">
                      <a:srgbClr val="000000">
                        <a:alpha val="43137"/>
                      </a:srgbClr>
                    </a:outerShdw>
                  </a:effectLst>
                </a:endParaRPr>
              </a:p>
            </p:txBody>
          </p:sp>
          <p:sp>
            <p:nvSpPr>
              <p:cNvPr id="48" name="TextBox 47"/>
              <p:cNvSpPr txBox="1"/>
              <p:nvPr/>
            </p:nvSpPr>
            <p:spPr>
              <a:xfrm>
                <a:off x="8162925" y="12588412"/>
                <a:ext cx="1014115" cy="26161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050" dirty="0" smtClean="0">
                    <a:effectLst>
                      <a:outerShdw blurRad="38100" dist="38100" dir="2700000" algn="tl">
                        <a:srgbClr val="000000">
                          <a:alpha val="43137"/>
                        </a:srgbClr>
                      </a:outerShdw>
                    </a:effectLst>
                  </a:rPr>
                  <a:t>XML Parser</a:t>
                </a:r>
                <a:endParaRPr lang="en-US" sz="1050" dirty="0">
                  <a:effectLst>
                    <a:outerShdw blurRad="38100" dist="38100" dir="2700000" algn="tl">
                      <a:srgbClr val="000000">
                        <a:alpha val="43137"/>
                      </a:srgbClr>
                    </a:outerShdw>
                  </a:effectLst>
                </a:endParaRPr>
              </a:p>
            </p:txBody>
          </p:sp>
          <p:sp>
            <p:nvSpPr>
              <p:cNvPr id="50" name="TextBox 49"/>
              <p:cNvSpPr txBox="1"/>
              <p:nvPr/>
            </p:nvSpPr>
            <p:spPr>
              <a:xfrm>
                <a:off x="8258175" y="13247129"/>
                <a:ext cx="785515" cy="415498"/>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050" dirty="0" smtClean="0">
                    <a:effectLst>
                      <a:outerShdw blurRad="38100" dist="38100" dir="2700000" algn="tl">
                        <a:srgbClr val="000000">
                          <a:alpha val="43137"/>
                        </a:srgbClr>
                      </a:outerShdw>
                    </a:effectLst>
                  </a:rPr>
                  <a:t>Website Interface</a:t>
                </a:r>
                <a:endParaRPr lang="en-US" sz="1050" dirty="0">
                  <a:effectLst>
                    <a:outerShdw blurRad="38100" dist="38100" dir="2700000" algn="tl">
                      <a:srgbClr val="000000">
                        <a:alpha val="43137"/>
                      </a:srgbClr>
                    </a:outerShdw>
                  </a:effectLst>
                </a:endParaRPr>
              </a:p>
            </p:txBody>
          </p:sp>
          <p:cxnSp>
            <p:nvCxnSpPr>
              <p:cNvPr id="87" name="Straight Arrow Connector 86"/>
              <p:cNvCxnSpPr/>
              <p:nvPr/>
            </p:nvCxnSpPr>
            <p:spPr bwMode="auto">
              <a:xfrm rot="5400000">
                <a:off x="8515350" y="13049250"/>
                <a:ext cx="304800" cy="1588"/>
              </a:xfrm>
              <a:prstGeom prst="straightConnector1">
                <a:avLst/>
              </a:prstGeom>
              <a:solidFill>
                <a:schemeClr val="accent1"/>
              </a:solidFill>
              <a:ln w="19050" cap="flat" cmpd="sng" algn="ctr">
                <a:solidFill>
                  <a:schemeClr val="tx1"/>
                </a:solidFill>
                <a:prstDash val="solid"/>
                <a:round/>
                <a:headEnd type="arrow"/>
                <a:tailEnd type="arrow"/>
              </a:ln>
              <a:effectLst/>
            </p:spPr>
          </p:cxnSp>
        </p:grpSp>
      </p:grpSp>
      <p:grpSp>
        <p:nvGrpSpPr>
          <p:cNvPr id="52" name="Group 51"/>
          <p:cNvGrpSpPr/>
          <p:nvPr/>
        </p:nvGrpSpPr>
        <p:grpSpPr>
          <a:xfrm>
            <a:off x="11966949" y="8985087"/>
            <a:ext cx="2479162" cy="2200275"/>
            <a:chOff x="11606307" y="11610975"/>
            <a:chExt cx="2479162" cy="2200275"/>
          </a:xfrm>
        </p:grpSpPr>
        <p:sp>
          <p:nvSpPr>
            <p:cNvPr id="47" name="Oval 46"/>
            <p:cNvSpPr/>
            <p:nvPr/>
          </p:nvSpPr>
          <p:spPr bwMode="auto">
            <a:xfrm>
              <a:off x="11606307" y="11836021"/>
              <a:ext cx="2062067" cy="1975229"/>
            </a:xfrm>
            <a:prstGeom prst="ellipse">
              <a:avLst/>
            </a:prstGeom>
            <a:ln>
              <a:headEnd type="none" w="med" len="med"/>
              <a:tailEnd type="none" w="med" len="med"/>
            </a:ln>
          </p:spPr>
          <p:style>
            <a:lnRef idx="0">
              <a:schemeClr val="accent6"/>
            </a:lnRef>
            <a:fillRef idx="1002">
              <a:schemeClr val="lt2"/>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en-US" sz="5200" b="1" i="0" u="none" strike="noStrike" cap="none" normalizeH="0" baseline="0" smtClean="0">
                <a:ln>
                  <a:noFill/>
                </a:ln>
                <a:solidFill>
                  <a:schemeClr val="tx1"/>
                </a:solidFill>
                <a:effectLst/>
                <a:latin typeface="Arial" charset="0"/>
              </a:endParaRPr>
            </a:p>
          </p:txBody>
        </p:sp>
        <p:grpSp>
          <p:nvGrpSpPr>
            <p:cNvPr id="89" name="Group 88"/>
            <p:cNvGrpSpPr/>
            <p:nvPr/>
          </p:nvGrpSpPr>
          <p:grpSpPr>
            <a:xfrm>
              <a:off x="12846116" y="11610975"/>
              <a:ext cx="566655" cy="855160"/>
              <a:chOff x="13315051" y="11369154"/>
              <a:chExt cx="1230562" cy="1857089"/>
            </a:xfrm>
          </p:grpSpPr>
          <p:pic>
            <p:nvPicPr>
              <p:cNvPr id="16" name="Picture 15" descr="iphone-blank.png"/>
              <p:cNvPicPr>
                <a:picLocks noChangeAspect="1"/>
              </p:cNvPicPr>
              <p:nvPr/>
            </p:nvPicPr>
            <p:blipFill>
              <a:blip r:embed="rId5" cstate="print"/>
              <a:stretch>
                <a:fillRect/>
              </a:stretch>
            </p:blipFill>
            <p:spPr>
              <a:xfrm rot="4237883">
                <a:off x="13001787" y="11682418"/>
                <a:ext cx="1857089" cy="1230562"/>
              </a:xfrm>
              <a:prstGeom prst="rect">
                <a:avLst/>
              </a:prstGeom>
            </p:spPr>
          </p:pic>
          <p:pic>
            <p:nvPicPr>
              <p:cNvPr id="17" name="Picture 16" descr="Apple-Logo-256x256.png"/>
              <p:cNvPicPr>
                <a:picLocks noChangeAspect="1"/>
              </p:cNvPicPr>
              <p:nvPr/>
            </p:nvPicPr>
            <p:blipFill>
              <a:blip r:embed="rId6" cstate="print"/>
              <a:stretch>
                <a:fillRect/>
              </a:stretch>
            </p:blipFill>
            <p:spPr>
              <a:xfrm rot="21241100">
                <a:off x="13585743" y="11896912"/>
                <a:ext cx="645582" cy="645582"/>
              </a:xfrm>
              <a:prstGeom prst="rect">
                <a:avLst/>
              </a:prstGeom>
              <a:effectLst>
                <a:outerShdw blurRad="50800" dist="38100" dir="2700000" algn="tl" rotWithShape="0">
                  <a:prstClr val="black">
                    <a:alpha val="40000"/>
                  </a:prstClr>
                </a:outerShdw>
              </a:effectLst>
            </p:spPr>
          </p:pic>
        </p:grpSp>
        <p:grpSp>
          <p:nvGrpSpPr>
            <p:cNvPr id="18" name="Group 17"/>
            <p:cNvGrpSpPr/>
            <p:nvPr/>
          </p:nvGrpSpPr>
          <p:grpSpPr>
            <a:xfrm>
              <a:off x="13320224" y="11947713"/>
              <a:ext cx="601251" cy="777687"/>
              <a:chOff x="5793288" y="2644384"/>
              <a:chExt cx="2819401" cy="3646746"/>
            </a:xfrm>
          </p:grpSpPr>
          <p:pic>
            <p:nvPicPr>
              <p:cNvPr id="19" name="Picture 18" descr="phone-blank.png"/>
              <p:cNvPicPr>
                <a:picLocks noChangeAspect="1"/>
              </p:cNvPicPr>
              <p:nvPr/>
            </p:nvPicPr>
            <p:blipFill>
              <a:blip r:embed="rId7" cstate="print"/>
              <a:stretch>
                <a:fillRect/>
              </a:stretch>
            </p:blipFill>
            <p:spPr>
              <a:xfrm>
                <a:off x="5793288" y="2644384"/>
                <a:ext cx="2819401" cy="3646746"/>
              </a:xfrm>
              <a:prstGeom prst="rect">
                <a:avLst/>
              </a:prstGeom>
            </p:spPr>
          </p:pic>
          <p:pic>
            <p:nvPicPr>
              <p:cNvPr id="20" name="Picture 19" descr="322pxJava_Logo.svg.png"/>
              <p:cNvPicPr>
                <a:picLocks noChangeAspect="1"/>
              </p:cNvPicPr>
              <p:nvPr/>
            </p:nvPicPr>
            <p:blipFill>
              <a:blip r:embed="rId8" cstate="print"/>
              <a:stretch>
                <a:fillRect/>
              </a:stretch>
            </p:blipFill>
            <p:spPr>
              <a:xfrm rot="1138335">
                <a:off x="7038340" y="4553920"/>
                <a:ext cx="647559" cy="1204762"/>
              </a:xfrm>
              <a:prstGeom prst="rect">
                <a:avLst/>
              </a:prstGeom>
              <a:effectLst>
                <a:outerShdw blurRad="50800" dist="38100" dir="2700000" algn="tl" rotWithShape="0">
                  <a:prstClr val="black">
                    <a:alpha val="40000"/>
                  </a:prstClr>
                </a:outerShdw>
              </a:effectLst>
            </p:spPr>
          </p:pic>
          <p:pic>
            <p:nvPicPr>
              <p:cNvPr id="21" name="Picture 20" descr="WindowsLogo_256x256.png"/>
              <p:cNvPicPr>
                <a:picLocks noChangeAspect="1"/>
              </p:cNvPicPr>
              <p:nvPr/>
            </p:nvPicPr>
            <p:blipFill>
              <a:blip r:embed="rId9" cstate="print"/>
              <a:stretch>
                <a:fillRect/>
              </a:stretch>
            </p:blipFill>
            <p:spPr>
              <a:xfrm rot="1125745">
                <a:off x="6756427" y="3310918"/>
                <a:ext cx="930617" cy="930617"/>
              </a:xfrm>
              <a:prstGeom prst="rect">
                <a:avLst/>
              </a:prstGeom>
              <a:effectLst>
                <a:outerShdw blurRad="50800" dist="38100" dir="2700000" algn="tl" rotWithShape="0">
                  <a:prstClr val="black">
                    <a:alpha val="40000"/>
                  </a:prstClr>
                </a:outerShdw>
              </a:effectLst>
            </p:spPr>
          </p:pic>
        </p:grpSp>
        <p:sp>
          <p:nvSpPr>
            <p:cNvPr id="31" name="TextBox 30"/>
            <p:cNvSpPr txBox="1"/>
            <p:nvPr/>
          </p:nvSpPr>
          <p:spPr>
            <a:xfrm>
              <a:off x="11982437" y="12515111"/>
              <a:ext cx="885838" cy="25391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050" dirty="0" smtClean="0">
                  <a:effectLst>
                    <a:outerShdw blurRad="38100" dist="38100" dir="2700000" algn="tl">
                      <a:srgbClr val="000000">
                        <a:alpha val="43137"/>
                      </a:srgbClr>
                    </a:outerShdw>
                  </a:effectLst>
                </a:rPr>
                <a:t>Back-End</a:t>
              </a:r>
              <a:endParaRPr lang="en-US" sz="1050" dirty="0">
                <a:effectLst>
                  <a:outerShdw blurRad="38100" dist="38100" dir="2700000" algn="tl">
                    <a:srgbClr val="000000">
                      <a:alpha val="43137"/>
                    </a:srgbClr>
                  </a:outerShdw>
                </a:effectLst>
              </a:endParaRPr>
            </a:p>
          </p:txBody>
        </p:sp>
        <p:sp>
          <p:nvSpPr>
            <p:cNvPr id="34" name="TextBox 33"/>
            <p:cNvSpPr txBox="1"/>
            <p:nvPr/>
          </p:nvSpPr>
          <p:spPr>
            <a:xfrm>
              <a:off x="11966392" y="13215441"/>
              <a:ext cx="1168584" cy="26161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050" dirty="0" smtClean="0">
                  <a:effectLst>
                    <a:outerShdw blurRad="38100" dist="38100" dir="2700000" algn="tl">
                      <a:srgbClr val="000000">
                        <a:alpha val="43137"/>
                      </a:srgbClr>
                    </a:outerShdw>
                  </a:effectLst>
                </a:rPr>
                <a:t>User Interface</a:t>
              </a:r>
              <a:endParaRPr lang="en-US" sz="1050" dirty="0">
                <a:effectLst>
                  <a:outerShdw blurRad="38100" dist="38100" dir="2700000" algn="tl">
                    <a:srgbClr val="000000">
                      <a:alpha val="43137"/>
                    </a:srgbClr>
                  </a:outerShdw>
                </a:effectLst>
              </a:endParaRPr>
            </a:p>
          </p:txBody>
        </p:sp>
        <p:sp>
          <p:nvSpPr>
            <p:cNvPr id="37" name="TextBox 36"/>
            <p:cNvSpPr txBox="1"/>
            <p:nvPr/>
          </p:nvSpPr>
          <p:spPr>
            <a:xfrm>
              <a:off x="12184966" y="12873543"/>
              <a:ext cx="1900503" cy="230832"/>
            </a:xfrm>
            <a:prstGeom prst="rect">
              <a:avLst/>
            </a:prstGeom>
            <a:noFill/>
          </p:spPr>
          <p:txBody>
            <a:bodyPr wrap="square" rtlCol="0">
              <a:spAutoFit/>
            </a:bodyPr>
            <a:lstStyle/>
            <a:p>
              <a:r>
                <a:rPr lang="en-US" sz="900" dirty="0" smtClean="0">
                  <a:effectLst>
                    <a:outerShdw blurRad="38100" dist="38100" dir="2700000" algn="tl">
                      <a:srgbClr val="000000">
                        <a:alpha val="43137"/>
                      </a:srgbClr>
                    </a:outerShdw>
                  </a:effectLst>
                </a:rPr>
                <a:t>Event-Driven Changes</a:t>
              </a:r>
              <a:endParaRPr lang="en-US" sz="900" dirty="0">
                <a:effectLst>
                  <a:outerShdw blurRad="38100" dist="38100" dir="2700000" algn="tl">
                    <a:srgbClr val="000000">
                      <a:alpha val="43137"/>
                    </a:srgbClr>
                  </a:outerShdw>
                </a:effectLst>
              </a:endParaRPr>
            </a:p>
          </p:txBody>
        </p:sp>
        <p:sp>
          <p:nvSpPr>
            <p:cNvPr id="38" name="TextBox 37"/>
            <p:cNvSpPr txBox="1"/>
            <p:nvPr/>
          </p:nvSpPr>
          <p:spPr>
            <a:xfrm>
              <a:off x="11782425" y="11943598"/>
              <a:ext cx="1207670" cy="523220"/>
            </a:xfrm>
            <a:prstGeom prst="rect">
              <a:avLst/>
            </a:prstGeom>
            <a:noFill/>
          </p:spPr>
          <p:txBody>
            <a:bodyPr wrap="square" rtlCol="0">
              <a:spAutoFit/>
            </a:bodyPr>
            <a:lstStyle/>
            <a:p>
              <a:pPr algn="ctr"/>
              <a:r>
                <a:rPr lang="en-US" sz="1400" dirty="0" smtClean="0">
                  <a:effectLst>
                    <a:outerShdw blurRad="38100" dist="38100" dir="2700000" algn="tl">
                      <a:srgbClr val="000000">
                        <a:alpha val="43137"/>
                      </a:srgbClr>
                    </a:outerShdw>
                  </a:effectLst>
                </a:rPr>
                <a:t>Client</a:t>
              </a:r>
            </a:p>
            <a:p>
              <a:pPr algn="ctr"/>
              <a:r>
                <a:rPr lang="en-US" sz="1400" dirty="0" smtClean="0">
                  <a:effectLst>
                    <a:outerShdw blurRad="38100" dist="38100" dir="2700000" algn="tl">
                      <a:srgbClr val="000000">
                        <a:alpha val="43137"/>
                      </a:srgbClr>
                    </a:outerShdw>
                  </a:effectLst>
                </a:rPr>
                <a:t>Application</a:t>
              </a:r>
              <a:endParaRPr lang="en-US" sz="1400" dirty="0">
                <a:effectLst>
                  <a:outerShdw blurRad="38100" dist="38100" dir="2700000" algn="tl">
                    <a:srgbClr val="000000">
                      <a:alpha val="43137"/>
                    </a:srgbClr>
                  </a:outerShdw>
                </a:effectLst>
              </a:endParaRPr>
            </a:p>
          </p:txBody>
        </p:sp>
        <p:cxnSp>
          <p:nvCxnSpPr>
            <p:cNvPr id="91" name="Straight Arrow Connector 90"/>
            <p:cNvCxnSpPr/>
            <p:nvPr/>
          </p:nvCxnSpPr>
          <p:spPr bwMode="auto">
            <a:xfrm rot="5400000">
              <a:off x="11961394" y="13013049"/>
              <a:ext cx="304800" cy="1588"/>
            </a:xfrm>
            <a:prstGeom prst="straightConnector1">
              <a:avLst/>
            </a:prstGeom>
            <a:solidFill>
              <a:schemeClr val="accent1"/>
            </a:solidFill>
            <a:ln w="19050" cap="flat" cmpd="sng" algn="ctr">
              <a:solidFill>
                <a:schemeClr val="tx1"/>
              </a:solidFill>
              <a:prstDash val="solid"/>
              <a:round/>
              <a:headEnd type="arrow"/>
              <a:tailEnd type="arrow"/>
            </a:ln>
            <a:effectLst/>
          </p:spPr>
        </p:cxnSp>
      </p:grpSp>
      <p:cxnSp>
        <p:nvCxnSpPr>
          <p:cNvPr id="102" name="Straight Arrow Connector 101"/>
          <p:cNvCxnSpPr/>
          <p:nvPr/>
        </p:nvCxnSpPr>
        <p:spPr bwMode="auto">
          <a:xfrm>
            <a:off x="11961628" y="8861396"/>
            <a:ext cx="618458" cy="264844"/>
          </a:xfrm>
          <a:prstGeom prst="straightConnector1">
            <a:avLst/>
          </a:prstGeom>
          <a:solidFill>
            <a:schemeClr val="accent1"/>
          </a:solidFill>
          <a:ln w="38100" cap="flat" cmpd="sng" algn="ctr">
            <a:solidFill>
              <a:schemeClr val="tx1"/>
            </a:solidFill>
            <a:prstDash val="solid"/>
            <a:round/>
            <a:headEnd type="arrow"/>
            <a:tailEnd type="arrow"/>
          </a:ln>
          <a:effectLst/>
        </p:spPr>
      </p:cxnSp>
      <p:sp>
        <p:nvSpPr>
          <p:cNvPr id="104" name="TextBox 103"/>
          <p:cNvSpPr txBox="1"/>
          <p:nvPr/>
        </p:nvSpPr>
        <p:spPr>
          <a:xfrm>
            <a:off x="12083333" y="8604292"/>
            <a:ext cx="923467" cy="332826"/>
          </a:xfrm>
          <a:prstGeom prst="rect">
            <a:avLst/>
          </a:prstGeom>
          <a:noFill/>
        </p:spPr>
        <p:txBody>
          <a:bodyPr wrap="square" rtlCol="0">
            <a:spAutoFit/>
          </a:bodyPr>
          <a:lstStyle/>
          <a:p>
            <a:pPr algn="ctr"/>
            <a:r>
              <a:rPr lang="en-US" sz="1800" dirty="0" smtClean="0">
                <a:effectLst>
                  <a:outerShdw blurRad="38100" dist="38100" dir="2700000" algn="tl">
                    <a:srgbClr val="000000">
                      <a:alpha val="43137"/>
                    </a:srgbClr>
                  </a:outerShdw>
                </a:effectLst>
              </a:rPr>
              <a:t>XML</a:t>
            </a:r>
            <a:endParaRPr lang="en-US" sz="2000" dirty="0">
              <a:effectLst>
                <a:outerShdw blurRad="38100" dist="38100" dir="2700000" algn="tl">
                  <a:srgbClr val="000000">
                    <a:alpha val="43137"/>
                  </a:srgbClr>
                </a:outerShdw>
              </a:effectLst>
            </a:endParaRPr>
          </a:p>
        </p:txBody>
      </p:sp>
      <p:grpSp>
        <p:nvGrpSpPr>
          <p:cNvPr id="46" name="Group 45"/>
          <p:cNvGrpSpPr/>
          <p:nvPr/>
        </p:nvGrpSpPr>
        <p:grpSpPr>
          <a:xfrm>
            <a:off x="10420350" y="8513844"/>
            <a:ext cx="1400175" cy="847725"/>
            <a:chOff x="8001000" y="8753475"/>
            <a:chExt cx="2009775" cy="1428750"/>
          </a:xfrm>
        </p:grpSpPr>
        <p:sp>
          <p:nvSpPr>
            <p:cNvPr id="44" name="Cloud 43"/>
            <p:cNvSpPr/>
            <p:nvPr/>
          </p:nvSpPr>
          <p:spPr bwMode="auto">
            <a:xfrm>
              <a:off x="8001000" y="8753475"/>
              <a:ext cx="2009775" cy="1428750"/>
            </a:xfrm>
            <a:prstGeom prst="cloud">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2665413" rtl="0" eaLnBrk="1" fontAlgn="base" latinLnBrk="0" hangingPunct="1">
                <a:lnSpc>
                  <a:spcPct val="100000"/>
                </a:lnSpc>
                <a:spcBef>
                  <a:spcPct val="0"/>
                </a:spcBef>
                <a:spcAft>
                  <a:spcPct val="0"/>
                </a:spcAft>
                <a:buClrTx/>
                <a:buSzTx/>
                <a:buFontTx/>
                <a:buNone/>
                <a:tabLst/>
              </a:pPr>
              <a:endParaRPr kumimoji="0" lang="en-US" sz="5200" b="1" i="0" u="none" strike="noStrike" cap="none" normalizeH="0" baseline="0" smtClean="0">
                <a:ln>
                  <a:noFill/>
                </a:ln>
                <a:solidFill>
                  <a:schemeClr val="tx1"/>
                </a:solidFill>
                <a:effectLst/>
                <a:latin typeface="Arial" charset="0"/>
              </a:endParaRPr>
            </a:p>
          </p:txBody>
        </p:sp>
        <p:sp>
          <p:nvSpPr>
            <p:cNvPr id="45" name="Rectangle 44"/>
            <p:cNvSpPr/>
            <p:nvPr/>
          </p:nvSpPr>
          <p:spPr>
            <a:xfrm rot="20810204">
              <a:off x="8257213" y="9083691"/>
              <a:ext cx="1483946" cy="400111"/>
            </a:xfrm>
            <a:prstGeom prst="rect">
              <a:avLst/>
            </a:prstGeom>
            <a:noFill/>
          </p:spPr>
          <p:txBody>
            <a:bodyPr wrap="square" lIns="91440" tIns="45720" rIns="91440" bIns="45720">
              <a:spAutoFit/>
            </a:bodyPr>
            <a:lstStyle/>
            <a:p>
              <a:pPr algn="ctr"/>
              <a:r>
                <a:rPr lang="en-US"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HTTPS</a:t>
              </a:r>
              <a:endParaRPr lang="en-US" sz="28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pic>
        <p:nvPicPr>
          <p:cNvPr id="57" name="Picture 56" descr="1.png"/>
          <p:cNvPicPr>
            <a:picLocks noChangeAspect="1"/>
          </p:cNvPicPr>
          <p:nvPr/>
        </p:nvPicPr>
        <p:blipFill>
          <a:blip r:embed="rId10"/>
          <a:stretch>
            <a:fillRect/>
          </a:stretch>
        </p:blipFill>
        <p:spPr>
          <a:xfrm>
            <a:off x="1440106" y="12331119"/>
            <a:ext cx="1475326" cy="2286000"/>
          </a:xfrm>
          <a:prstGeom prst="rect">
            <a:avLst/>
          </a:prstGeom>
          <a:ln>
            <a:noFill/>
          </a:ln>
          <a:effectLst/>
        </p:spPr>
      </p:pic>
      <p:pic>
        <p:nvPicPr>
          <p:cNvPr id="58" name="Picture 57" descr="2.png"/>
          <p:cNvPicPr>
            <a:picLocks noChangeAspect="1"/>
          </p:cNvPicPr>
          <p:nvPr/>
        </p:nvPicPr>
        <p:blipFill>
          <a:blip r:embed="rId11"/>
          <a:stretch>
            <a:fillRect/>
          </a:stretch>
        </p:blipFill>
        <p:spPr>
          <a:xfrm>
            <a:off x="4694407" y="12328177"/>
            <a:ext cx="1475326" cy="2286000"/>
          </a:xfrm>
          <a:prstGeom prst="rect">
            <a:avLst/>
          </a:prstGeom>
          <a:ln>
            <a:noFill/>
          </a:ln>
          <a:effectLst/>
        </p:spPr>
      </p:pic>
      <p:pic>
        <p:nvPicPr>
          <p:cNvPr id="59" name="Picture 58" descr="3.png"/>
          <p:cNvPicPr>
            <a:picLocks noChangeAspect="1"/>
          </p:cNvPicPr>
          <p:nvPr/>
        </p:nvPicPr>
        <p:blipFill>
          <a:blip r:embed="rId12"/>
          <a:stretch>
            <a:fillRect/>
          </a:stretch>
        </p:blipFill>
        <p:spPr>
          <a:xfrm>
            <a:off x="3082741" y="12331131"/>
            <a:ext cx="1475326" cy="2286000"/>
          </a:xfrm>
          <a:prstGeom prst="rect">
            <a:avLst/>
          </a:prstGeom>
          <a:ln>
            <a:noFill/>
          </a:ln>
          <a:effectLst/>
        </p:spPr>
      </p:pic>
      <p:cxnSp>
        <p:nvCxnSpPr>
          <p:cNvPr id="69" name="Straight Arrow Connector 68"/>
          <p:cNvCxnSpPr/>
          <p:nvPr/>
        </p:nvCxnSpPr>
        <p:spPr bwMode="auto">
          <a:xfrm rot="10800000" flipV="1">
            <a:off x="9630208" y="8866448"/>
            <a:ext cx="608927" cy="260762"/>
          </a:xfrm>
          <a:prstGeom prst="straightConnector1">
            <a:avLst/>
          </a:prstGeom>
          <a:solidFill>
            <a:schemeClr val="accent1"/>
          </a:solidFill>
          <a:ln w="38100" cap="flat" cmpd="sng" algn="ctr">
            <a:solidFill>
              <a:schemeClr val="tx1"/>
            </a:solidFill>
            <a:prstDash val="solid"/>
            <a:round/>
            <a:headEnd type="arrow"/>
            <a:tailEnd type="arrow"/>
          </a:ln>
          <a:effectLst/>
        </p:spPr>
      </p:cxnSp>
      <p:sp>
        <p:nvSpPr>
          <p:cNvPr id="70" name="TextBox 69"/>
          <p:cNvSpPr txBox="1"/>
          <p:nvPr/>
        </p:nvSpPr>
        <p:spPr>
          <a:xfrm>
            <a:off x="9279877" y="8565302"/>
            <a:ext cx="923467" cy="332826"/>
          </a:xfrm>
          <a:prstGeom prst="rect">
            <a:avLst/>
          </a:prstGeom>
          <a:noFill/>
        </p:spPr>
        <p:txBody>
          <a:bodyPr wrap="square" rtlCol="0">
            <a:spAutoFit/>
          </a:bodyPr>
          <a:lstStyle/>
          <a:p>
            <a:pPr algn="ctr"/>
            <a:r>
              <a:rPr lang="en-US" sz="1800" dirty="0" smtClean="0">
                <a:effectLst>
                  <a:outerShdw blurRad="38100" dist="38100" dir="2700000" algn="tl">
                    <a:srgbClr val="000000">
                      <a:alpha val="43137"/>
                    </a:srgbClr>
                  </a:outerShdw>
                </a:effectLst>
              </a:rPr>
              <a:t>XML</a:t>
            </a:r>
            <a:endParaRPr lang="en-US" sz="2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665413" rtl="0" eaLnBrk="1" fontAlgn="base" latinLnBrk="0" hangingPunct="1">
          <a:lnSpc>
            <a:spcPct val="100000"/>
          </a:lnSpc>
          <a:spcBef>
            <a:spcPct val="0"/>
          </a:spcBef>
          <a:spcAft>
            <a:spcPct val="0"/>
          </a:spcAft>
          <a:buClrTx/>
          <a:buSzTx/>
          <a:buFontTx/>
          <a:buNone/>
          <a:tabLst/>
          <a:defRPr kumimoji="0" lang="en-US" sz="5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665413" rtl="0" eaLnBrk="1" fontAlgn="base" latinLnBrk="0" hangingPunct="1">
          <a:lnSpc>
            <a:spcPct val="100000"/>
          </a:lnSpc>
          <a:spcBef>
            <a:spcPct val="0"/>
          </a:spcBef>
          <a:spcAft>
            <a:spcPct val="0"/>
          </a:spcAft>
          <a:buClrTx/>
          <a:buSzTx/>
          <a:buFontTx/>
          <a:buNone/>
          <a:tabLst/>
          <a:defRPr kumimoji="0" lang="en-US" sz="5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3078</TotalTime>
  <Words>533</Words>
  <Application>Microsoft Office PowerPoint</Application>
  <PresentationFormat>Custom</PresentationFormat>
  <Paragraphs>80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Harlow Solid Italic</vt:lpstr>
      <vt:lpstr>Default Design</vt:lpstr>
      <vt:lpstr>Slide 1</vt:lpstr>
    </vt:vector>
  </TitlesOfParts>
  <Company>Florida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Ernie Costa</dc:creator>
  <cp:lastModifiedBy>Ernie Costa</cp:lastModifiedBy>
  <cp:revision>114</cp:revision>
  <dcterms:created xsi:type="dcterms:W3CDTF">2007-04-04T14:17:42Z</dcterms:created>
  <dcterms:modified xsi:type="dcterms:W3CDTF">2009-03-19T16:40:44Z</dcterms:modified>
</cp:coreProperties>
</file>